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0"/>
  </p:notesMasterIdLst>
  <p:sldIdLst>
    <p:sldId id="313" r:id="rId5"/>
    <p:sldId id="314" r:id="rId6"/>
    <p:sldId id="259" r:id="rId7"/>
    <p:sldId id="420" r:id="rId8"/>
    <p:sldId id="315" r:id="rId9"/>
    <p:sldId id="338" r:id="rId10"/>
    <p:sldId id="321" r:id="rId11"/>
    <p:sldId id="340" r:id="rId12"/>
    <p:sldId id="412" r:id="rId13"/>
    <p:sldId id="326" r:id="rId14"/>
    <p:sldId id="310" r:id="rId15"/>
    <p:sldId id="330" r:id="rId16"/>
    <p:sldId id="331" r:id="rId17"/>
    <p:sldId id="349" r:id="rId18"/>
    <p:sldId id="413" r:id="rId19"/>
    <p:sldId id="418" r:id="rId20"/>
    <p:sldId id="414" r:id="rId21"/>
    <p:sldId id="336" r:id="rId22"/>
    <p:sldId id="327" r:id="rId23"/>
    <p:sldId id="415" r:id="rId24"/>
    <p:sldId id="417" r:id="rId25"/>
    <p:sldId id="419" r:id="rId26"/>
    <p:sldId id="328" r:id="rId27"/>
    <p:sldId id="416" r:id="rId28"/>
    <p:sldId id="31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94434" autoAdjust="0"/>
  </p:normalViewPr>
  <p:slideViewPr>
    <p:cSldViewPr snapToGrid="0" showGuides="1">
      <p:cViewPr>
        <p:scale>
          <a:sx n="75" d="100"/>
          <a:sy n="75" d="100"/>
        </p:scale>
        <p:origin x="324" y="-12"/>
      </p:cViewPr>
      <p:guideLst>
        <p:guide orient="horz" pos="2160"/>
        <p:guide pos="3840"/>
      </p:guideLst>
    </p:cSldViewPr>
  </p:slideViewPr>
  <p:notesTextViewPr>
    <p:cViewPr>
      <p:scale>
        <a:sx n="1" d="1"/>
        <a:sy n="1" d="1"/>
      </p:scale>
      <p:origin x="0" y="0"/>
    </p:cViewPr>
  </p:notesTextViewPr>
  <p:sorterViewPr>
    <p:cViewPr>
      <p:scale>
        <a:sx n="100" d="100"/>
        <a:sy n="100" d="100"/>
      </p:scale>
      <p:origin x="0" y="-933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9C6AC-E25C-4CC3-9E52-0E4E454A9238}" type="datetimeFigureOut">
              <a:rPr lang="en-US" smtClean="0"/>
              <a:t>16-May-24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40AEA0-8311-428C-B743-3209E20BA3DC}" type="slidenum">
              <a:rPr lang="en-IN" smtClean="0"/>
              <a:t>‹#›</a:t>
            </a:fld>
            <a:endParaRPr lang="en-IN"/>
          </a:p>
        </p:txBody>
      </p:sp>
    </p:spTree>
    <p:extLst>
      <p:ext uri="{BB962C8B-B14F-4D97-AF65-F5344CB8AC3E}">
        <p14:creationId xmlns:p14="http://schemas.microsoft.com/office/powerpoint/2010/main" val="1470102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AEA0-8311-428C-B743-3209E20BA3DC}" type="slidenum">
              <a:rPr lang="en-IN" smtClean="0"/>
              <a:t>1</a:t>
            </a:fld>
            <a:endParaRPr lang="en-IN"/>
          </a:p>
        </p:txBody>
      </p:sp>
    </p:spTree>
    <p:extLst>
      <p:ext uri="{BB962C8B-B14F-4D97-AF65-F5344CB8AC3E}">
        <p14:creationId xmlns:p14="http://schemas.microsoft.com/office/powerpoint/2010/main" val="809109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C3A93D-4DF5-4A5B-9A6B-0FA502944194}" type="datetime1">
              <a:rPr lang="en-US" smtClean="0"/>
              <a:t>16-May-24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7C6D6C-1014-4321-B4D9-35FEB9C0344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76ABDC-92CB-4C74-A5E1-7738E6068010}" type="datetime1">
              <a:rPr lang="en-US" smtClean="0"/>
              <a:t>16-May-24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7C6D6C-1014-4321-B4D9-35FEB9C0344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B1B188-9991-48FB-B8BE-9FE4BB459723}" type="datetime1">
              <a:rPr lang="en-US" smtClean="0"/>
              <a:t>16-May-24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7C6D6C-1014-4321-B4D9-35FEB9C0344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E01E7F-46F4-4AAE-A36F-6837BDCE766E}" type="datetime1">
              <a:rPr lang="en-US" smtClean="0"/>
              <a:t>16-May-24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7C6D6C-1014-4321-B4D9-35FEB9C0344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DEE32-CD02-477A-ACF2-3450FE08D93A}" type="datetime1">
              <a:rPr lang="en-US" smtClean="0"/>
              <a:t>16-May-24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7C6D6C-1014-4321-B4D9-35FEB9C0344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F7A62D-E397-4D31-9252-26E03AF2B046}" type="datetime1">
              <a:rPr lang="en-US" smtClean="0"/>
              <a:t>16-May-24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7C6D6C-1014-4321-B4D9-35FEB9C0344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0B7FCF-7C56-4056-9163-5D74409B81C1}" type="datetime1">
              <a:rPr lang="en-US" smtClean="0"/>
              <a:t>16-May-24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7C6D6C-1014-4321-B4D9-35FEB9C0344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0BA628-B89C-448F-B8E8-0EFEBCBF5210}" type="datetime1">
              <a:rPr lang="en-US" smtClean="0"/>
              <a:t>16-May-24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7C6D6C-1014-4321-B4D9-35FEB9C0344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FBEB84-B77F-4B6D-A0EB-1A482BBEBDCC}" type="datetime1">
              <a:rPr lang="en-US" smtClean="0"/>
              <a:t>16-May-24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7C6D6C-1014-4321-B4D9-35FEB9C0344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5B788F-A720-48FD-8028-D27AC7499AF1}" type="datetime1">
              <a:rPr lang="en-US" smtClean="0"/>
              <a:t>16-May-24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7C6D6C-1014-4321-B4D9-35FEB9C0344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79056F-B24A-436F-806B-7E8FE5437A9E}" type="datetime1">
              <a:rPr lang="en-US" smtClean="0"/>
              <a:t>16-May-24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7C6D6C-1014-4321-B4D9-35FEB9C0344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FDA83-1183-4D78-ABC6-1DE9AEEA57EF}" type="datetime1">
              <a:rPr lang="en-US" smtClean="0"/>
              <a:t>16-May-24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7C6D6C-1014-4321-B4D9-35FEB9C0344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471815"/>
            <a:ext cx="1233178" cy="365125"/>
          </a:xfrm>
        </p:spPr>
        <p:txBody>
          <a:bodyPr/>
          <a:lstStyle/>
          <a:p>
            <a:fld id="{619DBD09-BFD0-4E39-A98A-688B4CF73768}" type="datetime1">
              <a:rPr lang="en-US" smtClean="0"/>
              <a:t>16-May-24</a:t>
            </a:fld>
            <a:endParaRPr lang="en-US" dirty="0"/>
          </a:p>
        </p:txBody>
      </p:sp>
      <p:pic>
        <p:nvPicPr>
          <p:cNvPr id="8" name="Picture 2" descr="M.Kumarasamy College of Engineering, Karur - MK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9" y="51516"/>
            <a:ext cx="3013901" cy="9314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M.Kumarasamy College of Engineering, Karur - MK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6857" y="-12880"/>
            <a:ext cx="1543495" cy="9958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58440" y="1085787"/>
            <a:ext cx="8638796" cy="830997"/>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Department Of Electrical And Electronics Engineering</a:t>
            </a:r>
          </a:p>
          <a:p>
            <a:pPr algn="ctr"/>
            <a:r>
              <a:rPr lang="en-US" sz="2400" b="1" dirty="0">
                <a:latin typeface="Times New Roman" panose="02020603050405020304" pitchFamily="18" charset="0"/>
                <a:cs typeface="Times New Roman" panose="02020603050405020304" pitchFamily="18" charset="0"/>
              </a:rPr>
              <a:t>Final Year (2020-2024) Batch –VIII Semester</a:t>
            </a:r>
            <a:endParaRPr lang="en-IN" sz="24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3517900" y="1916784"/>
            <a:ext cx="4978400" cy="461665"/>
          </a:xfrm>
          <a:prstGeom prst="rect">
            <a:avLst/>
          </a:prstGeom>
          <a:noFill/>
        </p:spPr>
        <p:txBody>
          <a:bodyPr wrap="square">
            <a:spAutoFit/>
          </a:bodyPr>
          <a:lstStyle/>
          <a:p>
            <a:r>
              <a:rPr lang="en-US" sz="2400" b="1" dirty="0" smtClean="0">
                <a:solidFill>
                  <a:srgbClr val="7030A0"/>
                </a:solidFill>
                <a:latin typeface="Times New Roman" panose="02020603050405020304" pitchFamily="18" charset="0"/>
                <a:cs typeface="Times New Roman" panose="02020603050405020304" pitchFamily="18" charset="0"/>
              </a:rPr>
              <a:t>18EEP402L </a:t>
            </a:r>
            <a:r>
              <a:rPr lang="en-US" sz="2400" b="1" dirty="0">
                <a:solidFill>
                  <a:srgbClr val="7030A0"/>
                </a:solidFill>
                <a:latin typeface="Times New Roman" panose="02020603050405020304" pitchFamily="18" charset="0"/>
                <a:cs typeface="Times New Roman" panose="02020603050405020304" pitchFamily="18" charset="0"/>
              </a:rPr>
              <a:t>- Project Work Phase II </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0" y="3173393"/>
            <a:ext cx="11214100" cy="1015663"/>
          </a:xfrm>
          <a:prstGeom prst="rect">
            <a:avLst/>
          </a:prstGeom>
          <a:noFill/>
        </p:spPr>
        <p:txBody>
          <a:bodyPr wrap="square">
            <a:spAutoFit/>
          </a:bodyPr>
          <a:lstStyle/>
          <a:p>
            <a:pPr lvl="2" algn="ctr"/>
            <a:r>
              <a:rPr lang="en-US" sz="2000" b="1" dirty="0">
                <a:latin typeface="Times New Roman" panose="02020603050405020304" pitchFamily="18" charset="0"/>
                <a:cs typeface="Times New Roman" panose="02020603050405020304" pitchFamily="18" charset="0"/>
              </a:rPr>
              <a:t>SMART DRIVE INNOVATION: Li-Fi-ENABLED SMART TRANSACTIONS, ADAPTIVE LIGHTING, AND AUTOMATED BRAKING FOR ENHANCED SAFETY AND </a:t>
            </a:r>
          </a:p>
          <a:p>
            <a:pPr lvl="2" algn="ctr"/>
            <a:r>
              <a:rPr lang="en-US" sz="2000" b="1" dirty="0">
                <a:latin typeface="Times New Roman" panose="02020603050405020304" pitchFamily="18" charset="0"/>
                <a:cs typeface="Times New Roman" panose="02020603050405020304" pitchFamily="18" charset="0"/>
              </a:rPr>
              <a:t>DRIVE-THRU EXPERIENCE</a:t>
            </a:r>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TextBox 13"/>
          <p:cNvSpPr txBox="1"/>
          <p:nvPr/>
        </p:nvSpPr>
        <p:spPr>
          <a:xfrm>
            <a:off x="923601" y="5030832"/>
            <a:ext cx="3020043"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ABINAYA.P          </a:t>
            </a:r>
          </a:p>
          <a:p>
            <a:r>
              <a:rPr lang="en-US" dirty="0">
                <a:latin typeface="Times New Roman" panose="02020603050405020304" pitchFamily="18" charset="0"/>
                <a:cs typeface="Times New Roman" panose="02020603050405020304" pitchFamily="18" charset="0"/>
              </a:rPr>
              <a:t>ABIRAMI.S</a:t>
            </a:r>
          </a:p>
          <a:p>
            <a:r>
              <a:rPr lang="en-US" dirty="0">
                <a:latin typeface="Times New Roman" panose="02020603050405020304" pitchFamily="18" charset="0"/>
                <a:cs typeface="Times New Roman" panose="02020603050405020304" pitchFamily="18" charset="0"/>
              </a:rPr>
              <a:t>INDHUMATHI.R</a:t>
            </a:r>
          </a:p>
          <a:p>
            <a:r>
              <a:rPr lang="en-US" dirty="0">
                <a:latin typeface="Times New Roman" panose="02020603050405020304" pitchFamily="18" charset="0"/>
                <a:cs typeface="Times New Roman" panose="02020603050405020304" pitchFamily="18" charset="0"/>
              </a:rPr>
              <a:t>MADHURAMBIGA.S</a:t>
            </a:r>
            <a:endParaRPr lang="en-IN"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794812" y="4504264"/>
            <a:ext cx="3851829" cy="400110"/>
          </a:xfrm>
          <a:prstGeom prst="rect">
            <a:avLst/>
          </a:prstGeom>
          <a:noFill/>
        </p:spPr>
        <p:txBody>
          <a:bodyPr wrap="square">
            <a:spAutoFit/>
          </a:bodyPr>
          <a:lstStyle/>
          <a:p>
            <a:r>
              <a:rPr lang="en-US" sz="2000" b="1" dirty="0">
                <a:solidFill>
                  <a:srgbClr val="7030A0"/>
                </a:solidFill>
                <a:latin typeface="Times New Roman" panose="02020603050405020304" pitchFamily="18" charset="0"/>
                <a:cs typeface="Times New Roman" panose="02020603050405020304" pitchFamily="18" charset="0"/>
              </a:rPr>
              <a:t>  PRESENTED BY:</a:t>
            </a:r>
          </a:p>
        </p:txBody>
      </p:sp>
      <p:sp>
        <p:nvSpPr>
          <p:cNvPr id="16" name="TextBox 15"/>
          <p:cNvSpPr txBox="1"/>
          <p:nvPr/>
        </p:nvSpPr>
        <p:spPr>
          <a:xfrm>
            <a:off x="8338258" y="5030832"/>
            <a:ext cx="3523136" cy="101566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Mr. S. DINESHKUMAR,</a:t>
            </a:r>
          </a:p>
          <a:p>
            <a:r>
              <a:rPr lang="en-IN" sz="2000" dirty="0">
                <a:latin typeface="Times New Roman" panose="02020603050405020304" pitchFamily="18" charset="0"/>
                <a:cs typeface="Times New Roman" panose="02020603050405020304" pitchFamily="18" charset="0"/>
              </a:rPr>
              <a:t>Assistant professor,</a:t>
            </a:r>
          </a:p>
          <a:p>
            <a:r>
              <a:rPr lang="en-IN" sz="2000" dirty="0">
                <a:latin typeface="Times New Roman" panose="02020603050405020304" pitchFamily="18" charset="0"/>
                <a:cs typeface="Times New Roman" panose="02020603050405020304" pitchFamily="18" charset="0"/>
              </a:rPr>
              <a:t>Department of EEE.</a:t>
            </a:r>
          </a:p>
        </p:txBody>
      </p:sp>
      <p:sp>
        <p:nvSpPr>
          <p:cNvPr id="17" name="TextBox 16"/>
          <p:cNvSpPr txBox="1"/>
          <p:nvPr/>
        </p:nvSpPr>
        <p:spPr>
          <a:xfrm>
            <a:off x="3168693" y="5030832"/>
            <a:ext cx="2298357" cy="1446550"/>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(20BEE4001)</a:t>
            </a:r>
          </a:p>
          <a:p>
            <a:pPr algn="ctr"/>
            <a:r>
              <a:rPr lang="en-US" dirty="0">
                <a:latin typeface="Times New Roman" panose="02020603050405020304" pitchFamily="18" charset="0"/>
                <a:cs typeface="Times New Roman" panose="02020603050405020304" pitchFamily="18" charset="0"/>
              </a:rPr>
              <a:t>(20BEE4002)</a:t>
            </a:r>
          </a:p>
          <a:p>
            <a:pPr algn="ctr"/>
            <a:r>
              <a:rPr lang="en-US" dirty="0">
                <a:latin typeface="Times New Roman" panose="02020603050405020304" pitchFamily="18" charset="0"/>
                <a:cs typeface="Times New Roman" panose="02020603050405020304" pitchFamily="18" charset="0"/>
              </a:rPr>
              <a:t>(20BEE4023)</a:t>
            </a:r>
          </a:p>
          <a:p>
            <a:pPr algn="ctr"/>
            <a:r>
              <a:rPr lang="en-US" dirty="0">
                <a:latin typeface="Times New Roman" panose="02020603050405020304" pitchFamily="18" charset="0"/>
                <a:cs typeface="Times New Roman" panose="02020603050405020304" pitchFamily="18" charset="0"/>
              </a:rPr>
              <a:t>(20BEE4045)</a:t>
            </a:r>
          </a:p>
          <a:p>
            <a:pPr algn="ctr"/>
            <a:endParaRPr lang="en-US" sz="16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8042959" y="4517143"/>
            <a:ext cx="2918034" cy="400110"/>
          </a:xfrm>
          <a:prstGeom prst="rect">
            <a:avLst/>
          </a:prstGeom>
          <a:noFill/>
        </p:spPr>
        <p:txBody>
          <a:bodyPr wrap="square">
            <a:spAutoFit/>
          </a:bodyPr>
          <a:lstStyle/>
          <a:p>
            <a:r>
              <a:rPr lang="en-US" sz="2000" b="1" dirty="0">
                <a:solidFill>
                  <a:srgbClr val="7030A0"/>
                </a:solidFill>
                <a:latin typeface="Times New Roman" panose="02020603050405020304" pitchFamily="18" charset="0"/>
                <a:cs typeface="Times New Roman" panose="02020603050405020304" pitchFamily="18" charset="0"/>
              </a:rPr>
              <a:t>    GUIDED BY:</a:t>
            </a:r>
          </a:p>
        </p:txBody>
      </p:sp>
      <p:sp>
        <p:nvSpPr>
          <p:cNvPr id="20" name="Footer Placeholder 14"/>
          <p:cNvSpPr txBox="1"/>
          <p:nvPr/>
        </p:nvSpPr>
        <p:spPr>
          <a:xfrm>
            <a:off x="4121572" y="64905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6" name="Slide Number Placeholder 5"/>
          <p:cNvSpPr>
            <a:spLocks noGrp="1"/>
          </p:cNvSpPr>
          <p:nvPr>
            <p:ph type="sldNum" sz="quarter" idx="12"/>
          </p:nvPr>
        </p:nvSpPr>
        <p:spPr/>
        <p:txBody>
          <a:bodyPr/>
          <a:lstStyle/>
          <a:p>
            <a:fld id="{217C6D6C-1014-4321-B4D9-35FEB9C03441}" type="slidenum">
              <a:rPr lang="en-US" smtClean="0"/>
              <a:t>1</a:t>
            </a:fld>
            <a:endParaRPr lang="en-US"/>
          </a:p>
        </p:txBody>
      </p:sp>
      <p:sp>
        <p:nvSpPr>
          <p:cNvPr id="2" name="TextBox 1"/>
          <p:cNvSpPr txBox="1"/>
          <p:nvPr/>
        </p:nvSpPr>
        <p:spPr>
          <a:xfrm>
            <a:off x="4646641" y="2451885"/>
            <a:ext cx="2500556" cy="400110"/>
          </a:xfrm>
          <a:prstGeom prst="rect">
            <a:avLst/>
          </a:prstGeom>
          <a:noFill/>
        </p:spPr>
        <p:txBody>
          <a:bodyPr wrap="none" rtlCol="0">
            <a:spAutoFit/>
          </a:bodyPr>
          <a:lstStyle/>
          <a:p>
            <a:pPr algn="l"/>
            <a:r>
              <a:rPr lang="en-US" sz="2000" b="1" dirty="0" smtClean="0">
                <a:latin typeface="Times New Roman" panose="02020603050405020304" pitchFamily="18" charset="0"/>
                <a:cs typeface="Times New Roman" panose="02020603050405020304" pitchFamily="18" charset="0"/>
              </a:rPr>
              <a:t>FINAL VIVA </a:t>
            </a:r>
            <a:r>
              <a:rPr lang="en-US" sz="2000" b="1" dirty="0">
                <a:latin typeface="Times New Roman" panose="02020603050405020304" pitchFamily="18" charset="0"/>
                <a:cs typeface="Times New Roman" panose="02020603050405020304" pitchFamily="18" charset="0"/>
              </a:rPr>
              <a:t>VOCE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D36FFF-BF2F-4206-A2C7-29FC9D224532}" type="datetime1">
              <a:rPr lang="en-US" smtClean="0"/>
              <a:t>16-May-24</a:t>
            </a:fld>
            <a:endParaRPr lang="en-US"/>
          </a:p>
        </p:txBody>
      </p:sp>
      <p:sp>
        <p:nvSpPr>
          <p:cNvPr id="5" name="Slide Number Placeholder 4"/>
          <p:cNvSpPr>
            <a:spLocks noGrp="1"/>
          </p:cNvSpPr>
          <p:nvPr>
            <p:ph type="sldNum" sz="quarter" idx="12"/>
          </p:nvPr>
        </p:nvSpPr>
        <p:spPr/>
        <p:txBody>
          <a:bodyPr/>
          <a:lstStyle/>
          <a:p>
            <a:fld id="{217C6D6C-1014-4321-B4D9-35FEB9C03441}" type="slidenum">
              <a:rPr lang="en-US" smtClean="0"/>
              <a:t>10</a:t>
            </a:fld>
            <a:endParaRPr lang="en-US"/>
          </a:p>
        </p:txBody>
      </p:sp>
      <p:sp>
        <p:nvSpPr>
          <p:cNvPr id="6" name="Slide Number Placeholder 32"/>
          <p:cNvSpPr txBox="1"/>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217C6D6C-1014-4321-B4D9-35FEB9C03441}"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grpSp>
        <p:nvGrpSpPr>
          <p:cNvPr id="2" name="Group 1"/>
          <p:cNvGrpSpPr/>
          <p:nvPr/>
        </p:nvGrpSpPr>
        <p:grpSpPr>
          <a:xfrm>
            <a:off x="1481070" y="1792301"/>
            <a:ext cx="9324304" cy="3955647"/>
            <a:chOff x="1128754" y="1635466"/>
            <a:chExt cx="10043891" cy="4152057"/>
          </a:xfrm>
        </p:grpSpPr>
        <p:sp>
          <p:nvSpPr>
            <p:cNvPr id="7" name="Rounded Rectangle 6"/>
            <p:cNvSpPr/>
            <p:nvPr/>
          </p:nvSpPr>
          <p:spPr>
            <a:xfrm>
              <a:off x="1128754" y="1635466"/>
              <a:ext cx="1697864" cy="804253"/>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POWER</a:t>
              </a:r>
            </a:p>
            <a:p>
              <a:pPr algn="ctr"/>
              <a:r>
                <a:rPr lang="en-US" dirty="0">
                  <a:solidFill>
                    <a:schemeClr val="tx1"/>
                  </a:solidFill>
                  <a:latin typeface="Times New Roman" panose="02020603050405020304" pitchFamily="18" charset="0"/>
                  <a:cs typeface="Times New Roman" panose="02020603050405020304" pitchFamily="18" charset="0"/>
                </a:rPr>
                <a:t>SUPPLY</a:t>
              </a:r>
            </a:p>
          </p:txBody>
        </p:sp>
        <p:grpSp>
          <p:nvGrpSpPr>
            <p:cNvPr id="8" name="Group 7"/>
            <p:cNvGrpSpPr/>
            <p:nvPr/>
          </p:nvGrpSpPr>
          <p:grpSpPr>
            <a:xfrm>
              <a:off x="1141635" y="1752727"/>
              <a:ext cx="10031010" cy="4034796"/>
              <a:chOff x="1559685" y="1155816"/>
              <a:chExt cx="10031010" cy="4034796"/>
            </a:xfrm>
          </p:grpSpPr>
          <p:sp>
            <p:nvSpPr>
              <p:cNvPr id="9" name="Rounded Rectangle 8"/>
              <p:cNvSpPr/>
              <p:nvPr/>
            </p:nvSpPr>
            <p:spPr>
              <a:xfrm>
                <a:off x="7528638" y="1155816"/>
                <a:ext cx="1697864" cy="804253"/>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LCD</a:t>
                </a:r>
              </a:p>
            </p:txBody>
          </p:sp>
          <p:sp>
            <p:nvSpPr>
              <p:cNvPr id="10" name="Rounded Rectangle 9"/>
              <p:cNvSpPr/>
              <p:nvPr/>
            </p:nvSpPr>
            <p:spPr>
              <a:xfrm>
                <a:off x="4612244" y="2138553"/>
                <a:ext cx="1737571" cy="3052059"/>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Node MCU</a:t>
                </a:r>
              </a:p>
            </p:txBody>
          </p:sp>
          <p:sp>
            <p:nvSpPr>
              <p:cNvPr id="11" name="Rounded Rectangle 10"/>
              <p:cNvSpPr/>
              <p:nvPr/>
            </p:nvSpPr>
            <p:spPr>
              <a:xfrm>
                <a:off x="7335596" y="2624747"/>
                <a:ext cx="1697864" cy="804253"/>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RELAY</a:t>
                </a:r>
              </a:p>
            </p:txBody>
          </p:sp>
          <p:sp>
            <p:nvSpPr>
              <p:cNvPr id="12" name="Rounded Rectangle 11"/>
              <p:cNvSpPr/>
              <p:nvPr/>
            </p:nvSpPr>
            <p:spPr>
              <a:xfrm>
                <a:off x="9892831" y="2624747"/>
                <a:ext cx="1697864" cy="804253"/>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LAMP</a:t>
                </a:r>
              </a:p>
            </p:txBody>
          </p:sp>
          <p:cxnSp>
            <p:nvCxnSpPr>
              <p:cNvPr id="17" name="Straight Arrow Connector 16"/>
              <p:cNvCxnSpPr/>
              <p:nvPr/>
            </p:nvCxnSpPr>
            <p:spPr>
              <a:xfrm>
                <a:off x="5924279" y="1440682"/>
                <a:ext cx="16043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endCxn id="11" idx="1"/>
              </p:cNvCxnSpPr>
              <p:nvPr/>
            </p:nvCxnSpPr>
            <p:spPr>
              <a:xfrm flipV="1">
                <a:off x="6349815" y="3026874"/>
                <a:ext cx="985781" cy="7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5924279" y="1440682"/>
                <a:ext cx="0" cy="697871"/>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3244668" y="1440682"/>
                <a:ext cx="1697865"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4942533" y="1440682"/>
                <a:ext cx="0" cy="697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3270426" y="3754541"/>
                <a:ext cx="132894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52"/>
              <p:cNvSpPr/>
              <p:nvPr/>
            </p:nvSpPr>
            <p:spPr>
              <a:xfrm>
                <a:off x="1559685" y="3322598"/>
                <a:ext cx="1697864" cy="804253"/>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Li-</a:t>
                </a:r>
                <a:r>
                  <a:rPr lang="en-US" dirty="0" err="1">
                    <a:solidFill>
                      <a:schemeClr val="tx1"/>
                    </a:solidFill>
                    <a:latin typeface="Times New Roman" panose="02020603050405020304" pitchFamily="18" charset="0"/>
                    <a:cs typeface="Times New Roman" panose="02020603050405020304" pitchFamily="18" charset="0"/>
                  </a:rPr>
                  <a:t>Fi</a:t>
                </a:r>
                <a:endParaRPr lang="en-US" dirty="0">
                  <a:solidFill>
                    <a:schemeClr val="tx1"/>
                  </a:solidFill>
                  <a:latin typeface="Times New Roman" panose="02020603050405020304" pitchFamily="18" charset="0"/>
                  <a:cs typeface="Times New Roman" panose="02020603050405020304" pitchFamily="18" charset="0"/>
                </a:endParaRPr>
              </a:p>
              <a:p>
                <a:pPr algn="ctr"/>
                <a:r>
                  <a:rPr lang="en-US" dirty="0" err="1">
                    <a:solidFill>
                      <a:schemeClr val="tx1"/>
                    </a:solidFill>
                    <a:latin typeface="Times New Roman" panose="02020603050405020304" pitchFamily="18" charset="0"/>
                    <a:cs typeface="Times New Roman" panose="02020603050405020304" pitchFamily="18" charset="0"/>
                  </a:rPr>
                  <a:t>rx</a:t>
                </a:r>
                <a:endParaRPr lang="en-US"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p:cNvCxnSpPr/>
              <p:nvPr/>
            </p:nvCxnSpPr>
            <p:spPr>
              <a:xfrm>
                <a:off x="9047409" y="3026874"/>
                <a:ext cx="8454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3" name="TextBox 2"/>
          <p:cNvSpPr txBox="1"/>
          <p:nvPr/>
        </p:nvSpPr>
        <p:spPr>
          <a:xfrm>
            <a:off x="1587259" y="537569"/>
            <a:ext cx="9411420" cy="646331"/>
          </a:xfrm>
          <a:prstGeom prst="rect">
            <a:avLst/>
          </a:prstGeom>
          <a:noFill/>
        </p:spPr>
        <p:txBody>
          <a:bodyPr wrap="square">
            <a:spAutoFit/>
          </a:bodyPr>
          <a:lstStyle/>
          <a:p>
            <a:r>
              <a:rPr lang="en-US" sz="3600" b="1" dirty="0">
                <a:solidFill>
                  <a:srgbClr val="7030A0"/>
                </a:solidFill>
                <a:latin typeface="Algerian" panose="04020705040A02060702" pitchFamily="82" charset="0"/>
                <a:cs typeface="Times New Roman" panose="02020603050405020304" pitchFamily="18" charset="0"/>
              </a:rPr>
              <a:t>PROPOSED SYSTEM block DIAGRAM</a:t>
            </a:r>
            <a:endParaRPr lang="en-GB" sz="3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7134" y="-162997"/>
            <a:ext cx="9028089" cy="1325563"/>
          </a:xfrm>
        </p:spPr>
        <p:txBody>
          <a:bodyPr>
            <a:normAutofit/>
          </a:bodyPr>
          <a:lstStyle/>
          <a:p>
            <a:r>
              <a:rPr lang="en-US" sz="4000" b="1" dirty="0">
                <a:solidFill>
                  <a:srgbClr val="7030A0"/>
                </a:solidFill>
                <a:latin typeface="Algerian" panose="04020705040A02060702" pitchFamily="82" charset="0"/>
                <a:cs typeface="Times New Roman" panose="02020603050405020304" pitchFamily="18" charset="0"/>
              </a:rPr>
              <a:t>    PROPOSED SYSTEM  flowchart</a:t>
            </a:r>
            <a:endParaRPr lang="en-IN" sz="4000" dirty="0">
              <a:solidFill>
                <a:srgbClr val="7030A0"/>
              </a:solidFill>
            </a:endParaRPr>
          </a:p>
        </p:txBody>
      </p:sp>
      <p:sp>
        <p:nvSpPr>
          <p:cNvPr id="3" name="Content Placeholder 2"/>
          <p:cNvSpPr>
            <a:spLocks noGrp="1"/>
          </p:cNvSpPr>
          <p:nvPr>
            <p:ph idx="1"/>
          </p:nvPr>
        </p:nvSpPr>
        <p:spPr>
          <a:xfrm>
            <a:off x="838200" y="1729325"/>
            <a:ext cx="10515600" cy="4351338"/>
          </a:xfrm>
        </p:spPr>
        <p:txBody>
          <a:bodyPr>
            <a:noAutofit/>
          </a:bodyPr>
          <a:lstStyle/>
          <a:p>
            <a:pPr>
              <a:lnSpc>
                <a:spcPct val="110000"/>
              </a:lnSpc>
            </a:pPr>
            <a:endParaRPr lang="en-US" sz="2400" dirty="0">
              <a:latin typeface="Times New Roman" panose="02020603050405020304" pitchFamily="18" charset="0"/>
              <a:cs typeface="Times New Roman" panose="02020603050405020304" pitchFamily="18" charset="0"/>
            </a:endParaRPr>
          </a:p>
          <a:p>
            <a:pPr>
              <a:lnSpc>
                <a:spcPct val="110000"/>
              </a:lnSpc>
            </a:pPr>
            <a:endParaRPr lang="en-IN"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87464" y="6498276"/>
            <a:ext cx="2743200" cy="365125"/>
          </a:xfrm>
        </p:spPr>
        <p:txBody>
          <a:bodyPr/>
          <a:lstStyle/>
          <a:p>
            <a:fld id="{049A7F32-89F4-4DA2-8183-FB80E59064FC}" type="datetime1">
              <a:rPr lang="en-US" smtClean="0"/>
              <a:t>16-May-24</a:t>
            </a:fld>
            <a:endParaRPr lang="en-US"/>
          </a:p>
        </p:txBody>
      </p:sp>
      <p:sp>
        <p:nvSpPr>
          <p:cNvPr id="6" name="Slide Number Placeholder 5"/>
          <p:cNvSpPr>
            <a:spLocks noGrp="1"/>
          </p:cNvSpPr>
          <p:nvPr>
            <p:ph type="sldNum" sz="quarter" idx="12"/>
          </p:nvPr>
        </p:nvSpPr>
        <p:spPr/>
        <p:txBody>
          <a:bodyPr/>
          <a:lstStyle/>
          <a:p>
            <a:fld id="{217C6D6C-1014-4321-B4D9-35FEB9C03441}" type="slidenum">
              <a:rPr lang="en-US" smtClean="0"/>
              <a:t>11</a:t>
            </a:fld>
            <a:endParaRPr lang="en-US"/>
          </a:p>
        </p:txBody>
      </p:sp>
      <p:pic>
        <p:nvPicPr>
          <p:cNvPr id="10" name="image2.png"/>
          <p:cNvPicPr>
            <a:picLocks noChangeAspect="1"/>
          </p:cNvPicPr>
          <p:nvPr/>
        </p:nvPicPr>
        <p:blipFill>
          <a:blip r:embed="rId2" cstate="print"/>
          <a:stretch>
            <a:fillRect/>
          </a:stretch>
        </p:blipFill>
        <p:spPr>
          <a:xfrm>
            <a:off x="1346200" y="1162566"/>
            <a:ext cx="4267200" cy="5186865"/>
          </a:xfrm>
          <a:prstGeom prst="rect">
            <a:avLst/>
          </a:prstGeom>
        </p:spPr>
      </p:pic>
      <p:pic>
        <p:nvPicPr>
          <p:cNvPr id="12" name="image3.png"/>
          <p:cNvPicPr>
            <a:picLocks noChangeAspect="1"/>
          </p:cNvPicPr>
          <p:nvPr/>
        </p:nvPicPr>
        <p:blipFill>
          <a:blip r:embed="rId3" cstate="print"/>
          <a:stretch>
            <a:fillRect/>
          </a:stretch>
        </p:blipFill>
        <p:spPr>
          <a:xfrm>
            <a:off x="6707823" y="1453638"/>
            <a:ext cx="4267199" cy="43513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7EC2D-F2F5-482D-BAFB-E00C47690C45}" type="datetime1">
              <a:rPr lang="en-US" smtClean="0"/>
              <a:t>16-May-24</a:t>
            </a:fld>
            <a:endParaRPr lang="en-US"/>
          </a:p>
        </p:txBody>
      </p:sp>
      <p:sp>
        <p:nvSpPr>
          <p:cNvPr id="3" name="Slide Number Placeholder 2"/>
          <p:cNvSpPr>
            <a:spLocks noGrp="1"/>
          </p:cNvSpPr>
          <p:nvPr>
            <p:ph type="sldNum" sz="quarter" idx="12"/>
          </p:nvPr>
        </p:nvSpPr>
        <p:spPr/>
        <p:txBody>
          <a:bodyPr/>
          <a:lstStyle/>
          <a:p>
            <a:fld id="{217C6D6C-1014-4321-B4D9-35FEB9C03441}" type="slidenum">
              <a:rPr lang="en-US" smtClean="0"/>
              <a:t>12</a:t>
            </a:fld>
            <a:endParaRPr lang="en-US"/>
          </a:p>
        </p:txBody>
      </p:sp>
      <p:sp>
        <p:nvSpPr>
          <p:cNvPr id="8" name="Title 1"/>
          <p:cNvSpPr txBox="1"/>
          <p:nvPr/>
        </p:nvSpPr>
        <p:spPr>
          <a:xfrm>
            <a:off x="2646470" y="136526"/>
            <a:ext cx="7568119" cy="738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7030A0"/>
                </a:solidFill>
                <a:latin typeface="Algerian" panose="04020705040A02060702" pitchFamily="82" charset="0"/>
                <a:cs typeface="Times New Roman" panose="02020603050405020304" pitchFamily="18" charset="0"/>
              </a:rPr>
              <a:t>Implementation  strategy</a:t>
            </a:r>
          </a:p>
        </p:txBody>
      </p:sp>
      <p:sp>
        <p:nvSpPr>
          <p:cNvPr id="11" name="TextBox 10"/>
          <p:cNvSpPr txBox="1"/>
          <p:nvPr/>
        </p:nvSpPr>
        <p:spPr>
          <a:xfrm>
            <a:off x="323762" y="1040590"/>
            <a:ext cx="11385638" cy="544764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sz="2000" dirty="0">
                <a:effectLst/>
                <a:latin typeface="Times New Roman" panose="02020603050405020304" pitchFamily="18" charset="0"/>
                <a:ea typeface="Calibri" panose="020F0502020204030204" charset="0"/>
                <a:cs typeface="Times New Roman" panose="02020603050405020304" pitchFamily="18" charset="0"/>
              </a:rPr>
              <a:t>This technology has the potential to revolutionize the driving experience by providing smart payment options, adaptive lighting, and brake automation. In Smart Payment, it consists of two main parts: the </a:t>
            </a:r>
            <a:r>
              <a:rPr lang="en-IN" sz="2000" dirty="0">
                <a:latin typeface="Times New Roman" panose="02020603050405020304" pitchFamily="18" charset="0"/>
                <a:ea typeface="Calibri" panose="020F0502020204030204" charset="0"/>
                <a:cs typeface="Times New Roman" panose="02020603050405020304" pitchFamily="18" charset="0"/>
              </a:rPr>
              <a:t>vehicle </a:t>
            </a:r>
            <a:r>
              <a:rPr lang="en-IN" sz="2000" dirty="0">
                <a:effectLst/>
                <a:latin typeface="Times New Roman" panose="02020603050405020304" pitchFamily="18" charset="0"/>
                <a:ea typeface="Calibri" panose="020F0502020204030204" charset="0"/>
                <a:cs typeface="Times New Roman" panose="02020603050405020304" pitchFamily="18" charset="0"/>
              </a:rPr>
              <a:t>unit and the drive-through unit. The vehicle unit will be installed in the customer’s vehicle , while the drive-through unit will be installed in the drive-through lane of the payment area.</a:t>
            </a:r>
          </a:p>
          <a:p>
            <a:pPr marL="800100" lvl="1"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Vehicle Unit: </a:t>
            </a:r>
            <a:r>
              <a:rPr lang="en-US" sz="2000" dirty="0">
                <a:latin typeface="Times New Roman" panose="02020603050405020304" pitchFamily="18" charset="0"/>
                <a:cs typeface="Times New Roman" panose="02020603050405020304" pitchFamily="18" charset="0"/>
              </a:rPr>
              <a:t>The vehicle unit will contain all the necessary components, including the Li-Fi receiver, LDR and ultrasonic sensors, Arduino controller, and LCD display. The Li-Fi receiver will be connected to the Arduino controller, which will receive data from the sensors and process it. The processed data will be displayed on the LCD display for real-time monitoring.</a:t>
            </a:r>
          </a:p>
          <a:p>
            <a:pPr marL="800100" lvl="1"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Drive-thru Unit: </a:t>
            </a:r>
            <a:r>
              <a:rPr lang="en-US" sz="2000" dirty="0">
                <a:latin typeface="Times New Roman" panose="02020603050405020304" pitchFamily="18" charset="0"/>
                <a:cs typeface="Times New Roman" panose="02020603050405020304" pitchFamily="18" charset="0"/>
              </a:rPr>
              <a:t>The drive-thru unit will contain the Li-Fi transmitter and the relays for enabling smart payment in the drive thru lane. The Li-Fi transmitter will be connected to the Arduino controller, which will transmit data to the vehicle unit and process the payment system accordingly.</a:t>
            </a:r>
          </a:p>
          <a:p>
            <a:pPr algn="l"/>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09B65-AE14-4949-998C-A7616901F968}" type="datetime1">
              <a:rPr lang="en-US" smtClean="0"/>
              <a:t>16-May-24</a:t>
            </a:fld>
            <a:endParaRPr lang="en-US"/>
          </a:p>
        </p:txBody>
      </p:sp>
      <p:sp>
        <p:nvSpPr>
          <p:cNvPr id="3" name="Slide Number Placeholder 2"/>
          <p:cNvSpPr>
            <a:spLocks noGrp="1"/>
          </p:cNvSpPr>
          <p:nvPr>
            <p:ph type="sldNum" sz="quarter" idx="12"/>
          </p:nvPr>
        </p:nvSpPr>
        <p:spPr/>
        <p:txBody>
          <a:bodyPr/>
          <a:lstStyle/>
          <a:p>
            <a:fld id="{217C6D6C-1014-4321-B4D9-35FEB9C03441}" type="slidenum">
              <a:rPr lang="en-US" smtClean="0"/>
              <a:t>13</a:t>
            </a:fld>
            <a:endParaRPr lang="en-US"/>
          </a:p>
        </p:txBody>
      </p:sp>
      <p:sp>
        <p:nvSpPr>
          <p:cNvPr id="4" name="TextBox 3"/>
          <p:cNvSpPr txBox="1"/>
          <p:nvPr/>
        </p:nvSpPr>
        <p:spPr>
          <a:xfrm>
            <a:off x="740780" y="1315112"/>
            <a:ext cx="10752881" cy="4732065"/>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IN" sz="2100" dirty="0">
                <a:effectLst/>
                <a:latin typeface="Times New Roman" panose="02020603050405020304" pitchFamily="18" charset="0"/>
                <a:ea typeface="Calibri" panose="020F0502020204030204" charset="0"/>
              </a:rPr>
              <a:t>The LDR sensors are used to detect the intensity of light, while the ultrasonic sensors measure the distance between the vehicle and the surrounding objects. These sensors provide essential data inputs for the system, enabling it to adapt and respond to changing driving conditions</a:t>
            </a:r>
            <a:endParaRPr lang="en-US" sz="2100" b="0" i="0"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2100" b="0" i="0" dirty="0">
                <a:effectLst/>
                <a:latin typeface="Times New Roman" panose="02020603050405020304" pitchFamily="18" charset="0"/>
                <a:cs typeface="Times New Roman" panose="02020603050405020304" pitchFamily="18" charset="0"/>
              </a:rPr>
              <a:t>An automatic braking system is an important part of safety technology for automobiles. It is an advanced system, specifically designed to either prevent possible collision, or reduce speed of the moving vehicle, prior to a collision with another vehicle, pedestrian or an obstacle of some sort.</a:t>
            </a:r>
            <a:endParaRPr lang="en-US" sz="21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Overall, the suggested technique offers a dependable and effective way to follow the leading vehicle while vehicle-to-vehicle communications are in progress.</a:t>
            </a:r>
            <a:endParaRPr lang="en-US" sz="2100" b="0" i="0" dirty="0">
              <a:effectLst/>
              <a:latin typeface="Times New Roman" panose="02020603050405020304" pitchFamily="18" charset="0"/>
              <a:cs typeface="Times New Roman" panose="02020603050405020304" pitchFamily="18" charset="0"/>
            </a:endParaRPr>
          </a:p>
          <a:p>
            <a:pPr algn="l"/>
            <a:endParaRPr lang="en-IN" dirty="0"/>
          </a:p>
        </p:txBody>
      </p:sp>
      <p:sp>
        <p:nvSpPr>
          <p:cNvPr id="6" name="Title 1"/>
          <p:cNvSpPr txBox="1">
            <a:spLocks noGrp="1"/>
          </p:cNvSpPr>
          <p:nvPr>
            <p:ph type="title"/>
          </p:nvPr>
        </p:nvSpPr>
        <p:spPr>
          <a:xfrm>
            <a:off x="1997299" y="2234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7030A0"/>
                </a:solidFill>
                <a:latin typeface="Algerian" panose="04020705040A02060702" pitchFamily="82" charset="0"/>
                <a:cs typeface="Times New Roman" panose="02020603050405020304" pitchFamily="18" charset="0"/>
              </a:rPr>
              <a:t>Implementation  strategy </a:t>
            </a:r>
            <a:r>
              <a:rPr lang="en-US" sz="4000" b="1" dirty="0" err="1">
                <a:solidFill>
                  <a:srgbClr val="7030A0"/>
                </a:solidFill>
                <a:latin typeface="Algerian" panose="04020705040A02060702" pitchFamily="82" charset="0"/>
                <a:cs typeface="Times New Roman" panose="02020603050405020304" pitchFamily="18" charset="0"/>
              </a:rPr>
              <a:t>contd</a:t>
            </a:r>
            <a:r>
              <a:rPr lang="en-US" sz="4000" b="1" dirty="0">
                <a:solidFill>
                  <a:srgbClr val="7030A0"/>
                </a:solidFill>
                <a:latin typeface="Algerian" panose="04020705040A02060702" pitchFamily="82" charset="0"/>
                <a:cs typeface="Times New Roman" panose="02020603050405020304" pitchFamily="18"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24EB6-0EDB-41E1-BB0D-6815AC82942B}" type="datetime1">
              <a:rPr lang="en-US" smtClean="0"/>
              <a:t>16-May-24</a:t>
            </a:fld>
            <a:endParaRPr lang="en-US"/>
          </a:p>
        </p:txBody>
      </p:sp>
      <p:sp>
        <p:nvSpPr>
          <p:cNvPr id="3" name="Slide Number Placeholder 2"/>
          <p:cNvSpPr>
            <a:spLocks noGrp="1"/>
          </p:cNvSpPr>
          <p:nvPr>
            <p:ph type="sldNum" sz="quarter" idx="12"/>
          </p:nvPr>
        </p:nvSpPr>
        <p:spPr/>
        <p:txBody>
          <a:bodyPr/>
          <a:lstStyle/>
          <a:p>
            <a:fld id="{217C6D6C-1014-4321-B4D9-35FEB9C03441}" type="slidenum">
              <a:rPr lang="en-US" smtClean="0"/>
              <a:t>14</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090273799"/>
              </p:ext>
            </p:extLst>
          </p:nvPr>
        </p:nvGraphicFramePr>
        <p:xfrm>
          <a:off x="1625600" y="878990"/>
          <a:ext cx="9114971" cy="5346187"/>
        </p:xfrm>
        <a:graphic>
          <a:graphicData uri="http://schemas.openxmlformats.org/drawingml/2006/table">
            <a:tbl>
              <a:tblPr firstRow="1" bandRow="1">
                <a:tableStyleId>{616DA210-FB5B-4158-B5E0-FEB733F419BA}</a:tableStyleId>
              </a:tblPr>
              <a:tblGrid>
                <a:gridCol w="3662460">
                  <a:extLst>
                    <a:ext uri="{9D8B030D-6E8A-4147-A177-3AD203B41FA5}">
                      <a16:colId xmlns="" xmlns:a16="http://schemas.microsoft.com/office/drawing/2014/main" val="20000"/>
                    </a:ext>
                  </a:extLst>
                </a:gridCol>
                <a:gridCol w="3274108">
                  <a:extLst>
                    <a:ext uri="{9D8B030D-6E8A-4147-A177-3AD203B41FA5}">
                      <a16:colId xmlns="" xmlns:a16="http://schemas.microsoft.com/office/drawing/2014/main" val="20001"/>
                    </a:ext>
                  </a:extLst>
                </a:gridCol>
                <a:gridCol w="2178403">
                  <a:extLst>
                    <a:ext uri="{9D8B030D-6E8A-4147-A177-3AD203B41FA5}">
                      <a16:colId xmlns="" xmlns:a16="http://schemas.microsoft.com/office/drawing/2014/main" val="20002"/>
                    </a:ext>
                  </a:extLst>
                </a:gridCol>
              </a:tblGrid>
              <a:tr h="439740">
                <a:tc>
                  <a:txBody>
                    <a:bodyPr/>
                    <a:lstStyle/>
                    <a:p>
                      <a:r>
                        <a:rPr lang="en-US" dirty="0">
                          <a:latin typeface="Times New Roman" panose="02020603050405020304" pitchFamily="18" charset="0"/>
                          <a:cs typeface="Times New Roman" panose="02020603050405020304" pitchFamily="18" charset="0"/>
                        </a:rPr>
                        <a:t>           COMPONENTS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SPECIFICATIONS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       COST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445568">
                <a:tc>
                  <a:txBody>
                    <a:bodyPr/>
                    <a:lstStyle/>
                    <a:p>
                      <a:pPr algn="l"/>
                      <a:r>
                        <a:rPr lang="en-US" dirty="0">
                          <a:latin typeface="Times New Roman" panose="02020603050405020304" pitchFamily="18" charset="0"/>
                          <a:cs typeface="Times New Roman" panose="02020603050405020304" pitchFamily="18" charset="0"/>
                        </a:rPr>
                        <a:t>                  Arduino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U</a:t>
                      </a:r>
                      <a:r>
                        <a:rPr lang="en-IN" dirty="0">
                          <a:latin typeface="Times New Roman" panose="02020603050405020304" pitchFamily="18" charset="0"/>
                          <a:cs typeface="Times New Roman" panose="02020603050405020304" pitchFamily="18" charset="0"/>
                        </a:rPr>
                        <a:t>NO</a:t>
                      </a:r>
                    </a:p>
                  </a:txBody>
                  <a:tcPr/>
                </a:tc>
                <a:tc>
                  <a:txBody>
                    <a:bodyPr/>
                    <a:lstStyle/>
                    <a:p>
                      <a:pPr algn="ctr"/>
                      <a:r>
                        <a:rPr lang="en-US" dirty="0">
                          <a:latin typeface="Times New Roman" panose="02020603050405020304" pitchFamily="18" charset="0"/>
                          <a:cs typeface="Times New Roman" panose="02020603050405020304" pitchFamily="18" charset="0"/>
                        </a:rPr>
                        <a:t>750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427435">
                <a:tc>
                  <a:txBody>
                    <a:bodyPr/>
                    <a:lstStyle/>
                    <a:p>
                      <a:pPr algn="l"/>
                      <a:r>
                        <a:rPr lang="en-US" dirty="0">
                          <a:latin typeface="Times New Roman" panose="02020603050405020304" pitchFamily="18" charset="0"/>
                          <a:cs typeface="Times New Roman" panose="02020603050405020304" pitchFamily="18" charset="0"/>
                        </a:rPr>
                        <a:t>                Node MCU</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(Esp8266) 3.3v</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450</a:t>
                      </a:r>
                    </a:p>
                  </a:txBody>
                  <a:tcPr/>
                </a:tc>
                <a:extLst>
                  <a:ext uri="{0D108BD9-81ED-4DB2-BD59-A6C34878D82A}">
                    <a16:rowId xmlns="" xmlns:a16="http://schemas.microsoft.com/office/drawing/2014/main" val="10002"/>
                  </a:ext>
                </a:extLst>
              </a:tr>
              <a:tr h="378600">
                <a:tc>
                  <a:txBody>
                    <a:bodyPr/>
                    <a:lstStyle/>
                    <a:p>
                      <a:pPr algn="l"/>
                      <a:r>
                        <a:rPr lang="en-US" dirty="0">
                          <a:latin typeface="Times New Roman" panose="02020603050405020304" pitchFamily="18" charset="0"/>
                          <a:cs typeface="Times New Roman" panose="02020603050405020304" pitchFamily="18" charset="0"/>
                        </a:rPr>
                        <a:t>                 Led Sheet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50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3"/>
                  </a:ext>
                </a:extLst>
              </a:tr>
              <a:tr h="426787">
                <a:tc>
                  <a:txBody>
                    <a:bodyPr/>
                    <a:lstStyle/>
                    <a:p>
                      <a:pPr algn="l"/>
                      <a:r>
                        <a:rPr lang="en-US" dirty="0">
                          <a:latin typeface="Times New Roman" panose="02020603050405020304" pitchFamily="18" charset="0"/>
                          <a:cs typeface="Times New Roman" panose="02020603050405020304" pitchFamily="18" charset="0"/>
                        </a:rPr>
                        <a:t>                    LCD</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16*2 </a:t>
                      </a:r>
                    </a:p>
                  </a:txBody>
                  <a:tcPr/>
                </a:tc>
                <a:tc>
                  <a:txBody>
                    <a:bodyPr/>
                    <a:lstStyle/>
                    <a:p>
                      <a:pPr algn="ctr"/>
                      <a:r>
                        <a:rPr lang="en-IN" dirty="0">
                          <a:latin typeface="Times New Roman" panose="02020603050405020304" pitchFamily="18" charset="0"/>
                          <a:cs typeface="Times New Roman" panose="02020603050405020304" pitchFamily="18" charset="0"/>
                        </a:rPr>
                        <a:t>350</a:t>
                      </a:r>
                    </a:p>
                  </a:txBody>
                  <a:tcPr/>
                </a:tc>
                <a:extLst>
                  <a:ext uri="{0D108BD9-81ED-4DB2-BD59-A6C34878D82A}">
                    <a16:rowId xmlns="" xmlns:a16="http://schemas.microsoft.com/office/drawing/2014/main" val="10004"/>
                  </a:ext>
                </a:extLst>
              </a:tr>
              <a:tr h="458521">
                <a:tc>
                  <a:txBody>
                    <a:bodyPr/>
                    <a:lstStyle/>
                    <a:p>
                      <a:pPr algn="l"/>
                      <a:r>
                        <a:rPr lang="en-US" dirty="0">
                          <a:latin typeface="Times New Roman" panose="02020603050405020304" pitchFamily="18" charset="0"/>
                          <a:cs typeface="Times New Roman" panose="02020603050405020304" pitchFamily="18" charset="0"/>
                        </a:rPr>
                        <a:t>                   Relay</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12v 7ah </a:t>
                      </a:r>
                    </a:p>
                  </a:txBody>
                  <a:tcPr/>
                </a:tc>
                <a:tc>
                  <a:txBody>
                    <a:bodyPr/>
                    <a:lstStyle/>
                    <a:p>
                      <a:pPr algn="ctr"/>
                      <a:r>
                        <a:rPr lang="en-US" dirty="0">
                          <a:latin typeface="Times New Roman" panose="02020603050405020304" pitchFamily="18" charset="0"/>
                          <a:cs typeface="Times New Roman" panose="02020603050405020304" pitchFamily="18" charset="0"/>
                        </a:rPr>
                        <a:t> </a:t>
                      </a:r>
                      <a:r>
                        <a:rPr lang="en-IN" altLang="en-US" dirty="0">
                          <a:latin typeface="Times New Roman" panose="02020603050405020304" pitchFamily="18" charset="0"/>
                          <a:cs typeface="Times New Roman" panose="02020603050405020304" pitchFamily="18" charset="0"/>
                        </a:rPr>
                        <a:t>450</a:t>
                      </a:r>
                    </a:p>
                  </a:txBody>
                  <a:tcPr/>
                </a:tc>
                <a:extLst>
                  <a:ext uri="{0D108BD9-81ED-4DB2-BD59-A6C34878D82A}">
                    <a16:rowId xmlns="" xmlns:a16="http://schemas.microsoft.com/office/drawing/2014/main" val="10005"/>
                  </a:ext>
                </a:extLst>
              </a:tr>
              <a:tr h="427435">
                <a:tc>
                  <a:txBody>
                    <a:bodyPr/>
                    <a:lstStyle/>
                    <a:p>
                      <a:pPr algn="l"/>
                      <a:r>
                        <a:rPr lang="en-IN" dirty="0">
                          <a:latin typeface="Times New Roman" panose="02020603050405020304" pitchFamily="18" charset="0"/>
                          <a:cs typeface="Times New Roman" panose="02020603050405020304" pitchFamily="18" charset="0"/>
                        </a:rPr>
                        <a:t>                   Diode</a:t>
                      </a:r>
                    </a:p>
                  </a:txBody>
                  <a:tcPr/>
                </a:tc>
                <a:tc>
                  <a:txBody>
                    <a:bodyPr/>
                    <a:lstStyle/>
                    <a:p>
                      <a:pPr algn="ctr"/>
                      <a:r>
                        <a:rPr lang="en-IN" dirty="0">
                          <a:latin typeface="Times New Roman" panose="02020603050405020304" pitchFamily="18" charset="0"/>
                          <a:cs typeface="Times New Roman" panose="02020603050405020304" pitchFamily="18" charset="0"/>
                        </a:rPr>
                        <a:t>In 4007 </a:t>
                      </a:r>
                    </a:p>
                  </a:txBody>
                  <a:tcPr/>
                </a:tc>
                <a:tc>
                  <a:txBody>
                    <a:bodyPr/>
                    <a:lstStyle/>
                    <a:p>
                      <a:pPr algn="ctr"/>
                      <a:r>
                        <a:rPr lang="en-IN" dirty="0">
                          <a:latin typeface="Times New Roman" panose="02020603050405020304" pitchFamily="18" charset="0"/>
                          <a:cs typeface="Times New Roman" panose="02020603050405020304" pitchFamily="18" charset="0"/>
                        </a:rPr>
                        <a:t>60</a:t>
                      </a:r>
                    </a:p>
                  </a:txBody>
                  <a:tcPr/>
                </a:tc>
                <a:extLst>
                  <a:ext uri="{0D108BD9-81ED-4DB2-BD59-A6C34878D82A}">
                    <a16:rowId xmlns="" xmlns:a16="http://schemas.microsoft.com/office/drawing/2014/main" val="10006"/>
                  </a:ext>
                </a:extLst>
              </a:tr>
              <a:tr h="422901">
                <a:tc>
                  <a:txBody>
                    <a:bodyPr/>
                    <a:lstStyle/>
                    <a:p>
                      <a:pPr algn="l"/>
                      <a:r>
                        <a:rPr lang="en-IN" dirty="0">
                          <a:latin typeface="Times New Roman" panose="02020603050405020304" pitchFamily="18" charset="0"/>
                          <a:cs typeface="Times New Roman" panose="02020603050405020304" pitchFamily="18" charset="0"/>
                        </a:rPr>
                        <a:t>                 Capacitor</a:t>
                      </a:r>
                    </a:p>
                  </a:txBody>
                  <a:tcPr/>
                </a:tc>
                <a:tc>
                  <a:txBody>
                    <a:bodyPr/>
                    <a:lstStyle/>
                    <a:p>
                      <a:pPr algn="ctr"/>
                      <a:r>
                        <a:rPr lang="en-IN" dirty="0">
                          <a:latin typeface="Times New Roman" panose="02020603050405020304" pitchFamily="18" charset="0"/>
                          <a:cs typeface="Times New Roman" panose="02020603050405020304" pitchFamily="18" charset="0"/>
                        </a:rPr>
                        <a:t>25v 1000uf</a:t>
                      </a:r>
                    </a:p>
                  </a:txBody>
                  <a:tcPr/>
                </a:tc>
                <a:tc>
                  <a:txBody>
                    <a:bodyPr/>
                    <a:lstStyle/>
                    <a:p>
                      <a:pPr algn="ctr"/>
                      <a:r>
                        <a:rPr lang="en-IN" dirty="0">
                          <a:latin typeface="Times New Roman" panose="02020603050405020304" pitchFamily="18" charset="0"/>
                          <a:cs typeface="Times New Roman" panose="02020603050405020304" pitchFamily="18" charset="0"/>
                        </a:rPr>
                        <a:t>60</a:t>
                      </a:r>
                    </a:p>
                  </a:txBody>
                  <a:tcPr/>
                </a:tc>
                <a:extLst>
                  <a:ext uri="{0D108BD9-81ED-4DB2-BD59-A6C34878D82A}">
                    <a16:rowId xmlns="" xmlns:a16="http://schemas.microsoft.com/office/drawing/2014/main" val="10007"/>
                  </a:ext>
                </a:extLst>
              </a:tr>
              <a:tr h="388577">
                <a:tc>
                  <a:txBody>
                    <a:bodyPr/>
                    <a:lstStyle/>
                    <a:p>
                      <a:pPr algn="l">
                        <a:buNone/>
                      </a:pPr>
                      <a:r>
                        <a:rPr lang="en-IN" dirty="0">
                          <a:latin typeface="Times New Roman" panose="02020603050405020304" pitchFamily="18" charset="0"/>
                          <a:cs typeface="Times New Roman" panose="02020603050405020304" pitchFamily="18" charset="0"/>
                        </a:rPr>
                        <a:t>            Ultrasonic Sensor</a:t>
                      </a:r>
                    </a:p>
                  </a:txBody>
                  <a:tcPr/>
                </a:tc>
                <a:tc>
                  <a:txBody>
                    <a:bodyPr/>
                    <a:lstStyle/>
                    <a:p>
                      <a:pPr algn="ctr">
                        <a:buNone/>
                      </a:pPr>
                      <a:r>
                        <a:rPr lang="en-US" dirty="0">
                          <a:latin typeface="Times New Roman" panose="02020603050405020304" pitchFamily="18" charset="0"/>
                          <a:cs typeface="Times New Roman" panose="02020603050405020304" pitchFamily="18" charset="0"/>
                        </a:rPr>
                        <a:t>3</a:t>
                      </a:r>
                      <a:r>
                        <a:rPr lang="en-IN" dirty="0">
                          <a:latin typeface="Times New Roman" panose="02020603050405020304" pitchFamily="18" charset="0"/>
                          <a:cs typeface="Times New Roman" panose="02020603050405020304" pitchFamily="18" charset="0"/>
                        </a:rPr>
                        <a:t>.3v – 5v</a:t>
                      </a:r>
                    </a:p>
                  </a:txBody>
                  <a:tcPr/>
                </a:tc>
                <a:tc>
                  <a:txBody>
                    <a:bodyPr/>
                    <a:lstStyle/>
                    <a:p>
                      <a:pPr algn="ctr">
                        <a:buNone/>
                      </a:pPr>
                      <a:r>
                        <a:rPr lang="en-IN" dirty="0">
                          <a:latin typeface="Times New Roman" panose="02020603050405020304" pitchFamily="18" charset="0"/>
                          <a:cs typeface="Times New Roman" panose="02020603050405020304" pitchFamily="18" charset="0"/>
                        </a:rPr>
                        <a:t>2300</a:t>
                      </a:r>
                    </a:p>
                  </a:txBody>
                  <a:tcPr/>
                </a:tc>
                <a:extLst>
                  <a:ext uri="{0D108BD9-81ED-4DB2-BD59-A6C34878D82A}">
                    <a16:rowId xmlns="" xmlns:a16="http://schemas.microsoft.com/office/drawing/2014/main" val="10008"/>
                  </a:ext>
                </a:extLst>
              </a:tr>
              <a:tr h="382748">
                <a:tc>
                  <a:txBody>
                    <a:bodyPr/>
                    <a:lstStyle/>
                    <a:p>
                      <a:pPr algn="l">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DC </a:t>
                      </a:r>
                      <a:r>
                        <a:rPr lang="en-US" dirty="0">
                          <a:latin typeface="Times New Roman" panose="02020603050405020304" pitchFamily="18" charset="0"/>
                          <a:cs typeface="Times New Roman" panose="02020603050405020304" pitchFamily="18" charset="0"/>
                        </a:rPr>
                        <a:t>Motor</a:t>
                      </a:r>
                      <a:endParaRPr lang="en-IN" dirty="0">
                        <a:latin typeface="Times New Roman" panose="02020603050405020304" pitchFamily="18" charset="0"/>
                        <a:cs typeface="Times New Roman" panose="02020603050405020304" pitchFamily="18" charset="0"/>
                      </a:endParaRPr>
                    </a:p>
                  </a:txBody>
                  <a:tcPr/>
                </a:tc>
                <a:tc>
                  <a:txBody>
                    <a:bodyPr/>
                    <a:lstStyle/>
                    <a:p>
                      <a:pPr algn="ctr">
                        <a:buNone/>
                      </a:pPr>
                      <a:r>
                        <a:rPr lang="en-US" dirty="0">
                          <a:latin typeface="Times New Roman" panose="02020603050405020304" pitchFamily="18" charset="0"/>
                          <a:cs typeface="Times New Roman" panose="02020603050405020304" pitchFamily="18" charset="0"/>
                        </a:rPr>
                        <a:t>12v</a:t>
                      </a:r>
                      <a:endParaRPr lang="en-IN" dirty="0">
                        <a:latin typeface="Times New Roman" panose="02020603050405020304" pitchFamily="18" charset="0"/>
                        <a:cs typeface="Times New Roman" panose="02020603050405020304" pitchFamily="18" charset="0"/>
                      </a:endParaRPr>
                    </a:p>
                  </a:txBody>
                  <a:tcPr/>
                </a:tc>
                <a:tc>
                  <a:txBody>
                    <a:bodyPr/>
                    <a:lstStyle/>
                    <a:p>
                      <a:pPr algn="ctr">
                        <a:buNone/>
                      </a:pPr>
                      <a:r>
                        <a:rPr lang="en-US" dirty="0">
                          <a:latin typeface="Times New Roman" panose="02020603050405020304" pitchFamily="18" charset="0"/>
                          <a:cs typeface="Times New Roman" panose="02020603050405020304" pitchFamily="18" charset="0"/>
                        </a:rPr>
                        <a:t>100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4203418356"/>
                  </a:ext>
                </a:extLst>
              </a:tr>
              <a:tr h="401807">
                <a:tc>
                  <a:txBody>
                    <a:bodyPr/>
                    <a:lstStyle/>
                    <a:p>
                      <a:pPr algn="l">
                        <a:buNone/>
                      </a:pPr>
                      <a:r>
                        <a:rPr lang="en-IN" dirty="0">
                          <a:latin typeface="Times New Roman" panose="02020603050405020304" pitchFamily="18" charset="0"/>
                          <a:cs typeface="Times New Roman" panose="02020603050405020304" pitchFamily="18" charset="0"/>
                        </a:rPr>
                        <a:t>          Voltage Regulator IC</a:t>
                      </a:r>
                    </a:p>
                  </a:txBody>
                  <a:tcPr/>
                </a:tc>
                <a:tc>
                  <a:txBody>
                    <a:bodyPr/>
                    <a:lstStyle/>
                    <a:p>
                      <a:pPr algn="ctr">
                        <a:buNone/>
                      </a:pPr>
                      <a:r>
                        <a:rPr lang="en-US" dirty="0">
                          <a:latin typeface="Times New Roman" panose="02020603050405020304" pitchFamily="18" charset="0"/>
                          <a:cs typeface="Times New Roman" panose="02020603050405020304" pitchFamily="18" charset="0"/>
                        </a:rPr>
                        <a:t>7805</a:t>
                      </a:r>
                      <a:endParaRPr lang="en-IN" dirty="0">
                        <a:latin typeface="Times New Roman" panose="02020603050405020304" pitchFamily="18" charset="0"/>
                        <a:cs typeface="Times New Roman" panose="02020603050405020304" pitchFamily="18" charset="0"/>
                      </a:endParaRPr>
                    </a:p>
                  </a:txBody>
                  <a:tcPr/>
                </a:tc>
                <a:tc>
                  <a:txBody>
                    <a:bodyPr/>
                    <a:lstStyle/>
                    <a:p>
                      <a:pPr algn="ctr">
                        <a:buNone/>
                      </a:pPr>
                      <a:r>
                        <a:rPr lang="en-US" dirty="0">
                          <a:latin typeface="Times New Roman" panose="02020603050405020304" pitchFamily="18" charset="0"/>
                          <a:cs typeface="Times New Roman" panose="02020603050405020304" pitchFamily="18" charset="0"/>
                        </a:rPr>
                        <a:t>5</a:t>
                      </a:r>
                      <a:r>
                        <a:rPr lang="en-IN" dirty="0">
                          <a:latin typeface="Times New Roman" panose="02020603050405020304" pitchFamily="18" charset="0"/>
                          <a:cs typeface="Times New Roman" panose="02020603050405020304" pitchFamily="18" charset="0"/>
                        </a:rPr>
                        <a:t>0</a:t>
                      </a:r>
                    </a:p>
                  </a:txBody>
                  <a:tcPr/>
                </a:tc>
                <a:extLst>
                  <a:ext uri="{0D108BD9-81ED-4DB2-BD59-A6C34878D82A}">
                    <a16:rowId xmlns="" xmlns:a16="http://schemas.microsoft.com/office/drawing/2014/main" val="10009"/>
                  </a:ext>
                </a:extLst>
              </a:tr>
              <a:tr h="373034">
                <a:tc>
                  <a:txBody>
                    <a:bodyPr/>
                    <a:lstStyle/>
                    <a:p>
                      <a:pPr algn="l">
                        <a:buNone/>
                      </a:pPr>
                      <a:r>
                        <a:rPr lang="en-IN" dirty="0">
                          <a:latin typeface="Times New Roman" panose="02020603050405020304" pitchFamily="18" charset="0"/>
                          <a:cs typeface="Times New Roman" panose="02020603050405020304" pitchFamily="18" charset="0"/>
                        </a:rPr>
                        <a:t>           PIC Microcontroller</a:t>
                      </a:r>
                    </a:p>
                  </a:txBody>
                  <a:tcPr/>
                </a:tc>
                <a:tc>
                  <a:txBody>
                    <a:bodyPr/>
                    <a:lstStyle/>
                    <a:p>
                      <a:pPr algn="ctr">
                        <a:buNone/>
                      </a:pPr>
                      <a:r>
                        <a:rPr lang="en-US"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IC16F877</a:t>
                      </a:r>
                    </a:p>
                  </a:txBody>
                  <a:tcPr/>
                </a:tc>
                <a:tc>
                  <a:txBody>
                    <a:bodyPr/>
                    <a:lstStyle/>
                    <a:p>
                      <a:pPr algn="ctr">
                        <a:buNone/>
                      </a:pPr>
                      <a:r>
                        <a:rPr lang="en-IN" dirty="0">
                          <a:latin typeface="Times New Roman" panose="02020603050405020304" pitchFamily="18" charset="0"/>
                          <a:cs typeface="Times New Roman" panose="02020603050405020304" pitchFamily="18" charset="0"/>
                        </a:rPr>
                        <a:t>130</a:t>
                      </a:r>
                    </a:p>
                  </a:txBody>
                  <a:tcPr/>
                </a:tc>
                <a:extLst>
                  <a:ext uri="{0D108BD9-81ED-4DB2-BD59-A6C34878D82A}">
                    <a16:rowId xmlns="" xmlns:a16="http://schemas.microsoft.com/office/drawing/2014/main" val="10010"/>
                  </a:ext>
                </a:extLst>
              </a:tr>
              <a:tr h="373034">
                <a:tc>
                  <a:txBody>
                    <a:bodyPr/>
                    <a:lstStyle/>
                    <a:p>
                      <a:pPr algn="l">
                        <a:buNone/>
                      </a:pPr>
                      <a:r>
                        <a:rPr lang="en-US" dirty="0">
                          <a:latin typeface="Times New Roman" panose="02020603050405020304" pitchFamily="18" charset="0"/>
                          <a:cs typeface="Times New Roman" panose="02020603050405020304" pitchFamily="18" charset="0"/>
                        </a:rPr>
                        <a:t>                    LDR</a:t>
                      </a:r>
                      <a:endParaRPr lang="en-IN" dirty="0">
                        <a:latin typeface="Times New Roman" panose="02020603050405020304" pitchFamily="18" charset="0"/>
                        <a:cs typeface="Times New Roman" panose="02020603050405020304" pitchFamily="18" charset="0"/>
                      </a:endParaRPr>
                    </a:p>
                  </a:txBody>
                  <a:tcPr/>
                </a:tc>
                <a:tc>
                  <a:txBody>
                    <a:bodyPr/>
                    <a:lstStyle/>
                    <a:p>
                      <a:pPr algn="ctr">
                        <a:buNone/>
                      </a:pPr>
                      <a:r>
                        <a:rPr lang="en-US" dirty="0">
                          <a:latin typeface="Times New Roman" panose="02020603050405020304" pitchFamily="18" charset="0"/>
                          <a:cs typeface="Times New Roman" panose="02020603050405020304" pitchFamily="18" charset="0"/>
                        </a:rPr>
                        <a:t>5mm</a:t>
                      </a:r>
                      <a:endParaRPr lang="en-IN" dirty="0">
                        <a:latin typeface="Times New Roman" panose="02020603050405020304" pitchFamily="18" charset="0"/>
                        <a:cs typeface="Times New Roman" panose="02020603050405020304" pitchFamily="18" charset="0"/>
                      </a:endParaRPr>
                    </a:p>
                  </a:txBody>
                  <a:tcPr/>
                </a:tc>
                <a:tc>
                  <a:txBody>
                    <a:bodyPr/>
                    <a:lstStyle/>
                    <a:p>
                      <a:pPr algn="ctr">
                        <a:buNone/>
                      </a:pPr>
                      <a:r>
                        <a:rPr lang="en-US" dirty="0">
                          <a:latin typeface="Times New Roman" panose="02020603050405020304" pitchFamily="18" charset="0"/>
                          <a:cs typeface="Times New Roman" panose="02020603050405020304" pitchFamily="18" charset="0"/>
                        </a:rPr>
                        <a:t>10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86928654"/>
                  </a:ext>
                </a:extLst>
              </a:tr>
            </a:tbl>
          </a:graphicData>
        </a:graphic>
      </p:graphicFrame>
      <p:sp>
        <p:nvSpPr>
          <p:cNvPr id="8" name="TextBox 7"/>
          <p:cNvSpPr txBox="1"/>
          <p:nvPr/>
        </p:nvSpPr>
        <p:spPr>
          <a:xfrm>
            <a:off x="2844800" y="294216"/>
            <a:ext cx="6096000" cy="584775"/>
          </a:xfrm>
          <a:prstGeom prst="rect">
            <a:avLst/>
          </a:prstGeom>
          <a:noFill/>
        </p:spPr>
        <p:txBody>
          <a:bodyPr wrap="square">
            <a:spAutoFit/>
          </a:bodyPr>
          <a:lstStyle/>
          <a:p>
            <a:pPr algn="ctr"/>
            <a:r>
              <a:rPr kumimoji="0" lang="en-US" sz="3200" b="1" i="0" u="none" strike="noStrike" kern="1200" cap="none" spc="0" normalizeH="0" baseline="0" noProof="0" dirty="0">
                <a:ln>
                  <a:noFill/>
                </a:ln>
                <a:solidFill>
                  <a:srgbClr val="7030A0"/>
                </a:solidFill>
                <a:effectLst/>
                <a:uLnTx/>
                <a:uFillTx/>
                <a:latin typeface="Algerian" panose="04020705040A02060702" pitchFamily="82" charset="0"/>
                <a:ea typeface="+mn-ea"/>
                <a:cs typeface="+mn-cs"/>
              </a:rPr>
              <a:t>List of COMPONENTS</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5746" y="-28113"/>
            <a:ext cx="10515600" cy="1325563"/>
          </a:xfrm>
        </p:spPr>
        <p:txBody>
          <a:bodyPr/>
          <a:lstStyle/>
          <a:p>
            <a:pPr algn="ctr"/>
            <a:r>
              <a:rPr lang="en-US" b="1" dirty="0">
                <a:solidFill>
                  <a:srgbClr val="7030A0"/>
                </a:solidFill>
                <a:latin typeface="Algerian" panose="04020705040A02060702" pitchFamily="82" charset="0"/>
              </a:rPr>
              <a:t>HARDWARE</a:t>
            </a:r>
            <a:r>
              <a:rPr lang="en-US" dirty="0">
                <a:solidFill>
                  <a:srgbClr val="7030A0"/>
                </a:solidFill>
                <a:latin typeface="Algerian" panose="04020705040A02060702" pitchFamily="82" charset="0"/>
              </a:rPr>
              <a:t> </a:t>
            </a:r>
            <a:r>
              <a:rPr lang="en-US" b="1" dirty="0">
                <a:solidFill>
                  <a:srgbClr val="7030A0"/>
                </a:solidFill>
                <a:latin typeface="Algerian" panose="04020705040A02060702" pitchFamily="82" charset="0"/>
              </a:rPr>
              <a:t>IMPLEMENTATION</a:t>
            </a:r>
          </a:p>
        </p:txBody>
      </p:sp>
      <p:sp>
        <p:nvSpPr>
          <p:cNvPr id="2" name="Date Placeholder 1"/>
          <p:cNvSpPr>
            <a:spLocks noGrp="1"/>
          </p:cNvSpPr>
          <p:nvPr>
            <p:ph type="dt" sz="half" idx="10"/>
          </p:nvPr>
        </p:nvSpPr>
        <p:spPr/>
        <p:txBody>
          <a:bodyPr/>
          <a:lstStyle/>
          <a:p>
            <a:fld id="{46FBEB84-B77F-4B6D-A0EB-1A482BBEBDCC}" type="datetime1">
              <a:rPr lang="en-US" smtClean="0"/>
              <a:t>16-May-24</a:t>
            </a:fld>
            <a:endParaRPr lang="en-US"/>
          </a:p>
        </p:txBody>
      </p:sp>
      <p:sp>
        <p:nvSpPr>
          <p:cNvPr id="3" name="Slide Number Placeholder 2"/>
          <p:cNvSpPr>
            <a:spLocks noGrp="1"/>
          </p:cNvSpPr>
          <p:nvPr>
            <p:ph type="sldNum" sz="quarter" idx="12"/>
          </p:nvPr>
        </p:nvSpPr>
        <p:spPr/>
        <p:txBody>
          <a:bodyPr/>
          <a:lstStyle/>
          <a:p>
            <a:fld id="{217C6D6C-1014-4321-B4D9-35FEB9C03441}" type="slidenum">
              <a:rPr lang="en-US" smtClean="0"/>
              <a:t>15</a:t>
            </a:fld>
            <a:endParaRPr lang="en-US"/>
          </a:p>
        </p:txBody>
      </p:sp>
      <p:sp>
        <p:nvSpPr>
          <p:cNvPr id="12" name="AutoShape 4">
            <a:extLst>
              <a:ext uri="{FF2B5EF4-FFF2-40B4-BE49-F238E27FC236}">
                <a16:creationId xmlns="" xmlns:a16="http://schemas.microsoft.com/office/drawing/2014/main" id="{15D040B7-86E1-24A3-301E-997771DE4D33}"/>
              </a:ext>
            </a:extLst>
          </p:cNvPr>
          <p:cNvSpPr>
            <a:spLocks noGrp="1" noChangeAspect="1" noChangeArrowheads="1"/>
          </p:cNvSpPr>
          <p:nvPr>
            <p:ph idx="1"/>
          </p:nvPr>
        </p:nvSpPr>
        <p:spPr bwMode="auto">
          <a:xfrm>
            <a:off x="-96431100" y="1825624"/>
            <a:ext cx="107784900" cy="446012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v</a:t>
            </a:r>
            <a:endParaRPr lang="en-IN" dirty="0"/>
          </a:p>
        </p:txBody>
      </p:sp>
      <p:sp>
        <p:nvSpPr>
          <p:cNvPr id="13" name="AutoShape 6">
            <a:extLst>
              <a:ext uri="{FF2B5EF4-FFF2-40B4-BE49-F238E27FC236}">
                <a16:creationId xmlns="" xmlns:a16="http://schemas.microsoft.com/office/drawing/2014/main" id="{E5BEEF68-F029-5E27-D7B6-4DE8044DF132}"/>
              </a:ext>
            </a:extLst>
          </p:cNvPr>
          <p:cNvSpPr>
            <a:spLocks noChangeAspect="1" noChangeArrowheads="1"/>
          </p:cNvSpPr>
          <p:nvPr/>
        </p:nvSpPr>
        <p:spPr bwMode="auto">
          <a:xfrm>
            <a:off x="3124200" y="3276600"/>
            <a:ext cx="3124200" cy="3124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 xmlns:a16="http://schemas.microsoft.com/office/drawing/2014/main" id="{E8781651-5641-8F18-7622-9425748ECAD8}"/>
              </a:ext>
            </a:extLst>
          </p:cNvPr>
          <p:cNvPicPr>
            <a:picLocks noChangeAspect="1"/>
          </p:cNvPicPr>
          <p:nvPr/>
        </p:nvPicPr>
        <p:blipFill>
          <a:blip r:embed="rId2"/>
          <a:stretch>
            <a:fillRect/>
          </a:stretch>
        </p:blipFill>
        <p:spPr>
          <a:xfrm rot="5400000">
            <a:off x="7270856" y="1498903"/>
            <a:ext cx="4073326" cy="4038600"/>
          </a:xfrm>
          <a:prstGeom prst="rect">
            <a:avLst/>
          </a:prstGeom>
        </p:spPr>
      </p:pic>
      <p:pic>
        <p:nvPicPr>
          <p:cNvPr id="15" name="Picture 14">
            <a:extLst>
              <a:ext uri="{FF2B5EF4-FFF2-40B4-BE49-F238E27FC236}">
                <a16:creationId xmlns="" xmlns:a16="http://schemas.microsoft.com/office/drawing/2014/main" id="{D4D59694-5C38-FC8C-89BB-978E7BB21DEC}"/>
              </a:ext>
            </a:extLst>
          </p:cNvPr>
          <p:cNvPicPr>
            <a:picLocks noChangeAspect="1"/>
          </p:cNvPicPr>
          <p:nvPr/>
        </p:nvPicPr>
        <p:blipFill rotWithShape="1">
          <a:blip r:embed="rId3"/>
          <a:srcRect t="2783" r="12558"/>
          <a:stretch/>
        </p:blipFill>
        <p:spPr>
          <a:xfrm rot="16200000">
            <a:off x="1547110" y="858344"/>
            <a:ext cx="3955861" cy="5319718"/>
          </a:xfrm>
          <a:prstGeom prst="rect">
            <a:avLst/>
          </a:prstGeom>
        </p:spPr>
      </p:pic>
      <p:sp>
        <p:nvSpPr>
          <p:cNvPr id="16" name="TextBox 15">
            <a:extLst>
              <a:ext uri="{FF2B5EF4-FFF2-40B4-BE49-F238E27FC236}">
                <a16:creationId xmlns="" xmlns:a16="http://schemas.microsoft.com/office/drawing/2014/main" id="{69BC72E0-2B4C-9435-96BC-5560CD9651CE}"/>
              </a:ext>
            </a:extLst>
          </p:cNvPr>
          <p:cNvSpPr txBox="1"/>
          <p:nvPr/>
        </p:nvSpPr>
        <p:spPr>
          <a:xfrm>
            <a:off x="838200" y="5816600"/>
            <a:ext cx="11150600" cy="400110"/>
          </a:xfrm>
          <a:prstGeom prst="rect">
            <a:avLst/>
          </a:prstGeom>
          <a:noFill/>
        </p:spPr>
        <p:txBody>
          <a:bodyPr wrap="square" rtlCol="0">
            <a:spAutoFit/>
          </a:bodyPr>
          <a:lstStyle/>
          <a:p>
            <a:pPr algn="l"/>
            <a:r>
              <a:rPr lang="en-US" sz="2000" b="1" dirty="0">
                <a:latin typeface="Times New Roman" panose="02020603050405020304" pitchFamily="18" charset="0"/>
                <a:cs typeface="Times New Roman" panose="02020603050405020304" pitchFamily="18" charset="0"/>
              </a:rPr>
              <a:t>      Braking Automation &amp; Smart Payment                                      </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Adaptive Lighting</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7703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56A143D6-5D1C-485F-D85B-73BD741898CA}"/>
              </a:ext>
            </a:extLst>
          </p:cNvPr>
          <p:cNvSpPr>
            <a:spLocks noGrp="1"/>
          </p:cNvSpPr>
          <p:nvPr>
            <p:ph type="dt" sz="half" idx="10"/>
          </p:nvPr>
        </p:nvSpPr>
        <p:spPr/>
        <p:txBody>
          <a:bodyPr/>
          <a:lstStyle/>
          <a:p>
            <a:fld id="{6FE01E7F-46F4-4AAE-A36F-6837BDCE766E}" type="datetime1">
              <a:rPr lang="en-US" smtClean="0"/>
              <a:t>16-May-24</a:t>
            </a:fld>
            <a:endParaRPr lang="en-US"/>
          </a:p>
        </p:txBody>
      </p:sp>
      <p:sp>
        <p:nvSpPr>
          <p:cNvPr id="5" name="Slide Number Placeholder 4">
            <a:extLst>
              <a:ext uri="{FF2B5EF4-FFF2-40B4-BE49-F238E27FC236}">
                <a16:creationId xmlns="" xmlns:a16="http://schemas.microsoft.com/office/drawing/2014/main" id="{B223202E-65C1-33A3-D294-12D27EE101CA}"/>
              </a:ext>
            </a:extLst>
          </p:cNvPr>
          <p:cNvSpPr>
            <a:spLocks noGrp="1"/>
          </p:cNvSpPr>
          <p:nvPr>
            <p:ph type="sldNum" sz="quarter" idx="12"/>
          </p:nvPr>
        </p:nvSpPr>
        <p:spPr/>
        <p:txBody>
          <a:bodyPr/>
          <a:lstStyle/>
          <a:p>
            <a:fld id="{217C6D6C-1014-4321-B4D9-35FEB9C03441}" type="slidenum">
              <a:rPr lang="en-US" smtClean="0"/>
              <a:t>16</a:t>
            </a:fld>
            <a:endParaRPr lang="en-US"/>
          </a:p>
        </p:txBody>
      </p:sp>
      <p:pic>
        <p:nvPicPr>
          <p:cNvPr id="6" name="Picture 5">
            <a:extLst>
              <a:ext uri="{FF2B5EF4-FFF2-40B4-BE49-F238E27FC236}">
                <a16:creationId xmlns="" xmlns:a16="http://schemas.microsoft.com/office/drawing/2014/main" id="{0743CA69-C950-3C2F-C6A6-C513D6C7351A}"/>
              </a:ext>
            </a:extLst>
          </p:cNvPr>
          <p:cNvPicPr>
            <a:picLocks noChangeAspect="1"/>
          </p:cNvPicPr>
          <p:nvPr/>
        </p:nvPicPr>
        <p:blipFill rotWithShape="1">
          <a:blip r:embed="rId2"/>
          <a:srcRect l="27828" t="21296" r="6060" b="20000"/>
          <a:stretch/>
        </p:blipFill>
        <p:spPr>
          <a:xfrm rot="16200000">
            <a:off x="8020053" y="2647948"/>
            <a:ext cx="2082800" cy="4025903"/>
          </a:xfrm>
          <a:prstGeom prst="rect">
            <a:avLst/>
          </a:prstGeom>
        </p:spPr>
      </p:pic>
      <p:pic>
        <p:nvPicPr>
          <p:cNvPr id="7" name="Picture 6">
            <a:extLst>
              <a:ext uri="{FF2B5EF4-FFF2-40B4-BE49-F238E27FC236}">
                <a16:creationId xmlns="" xmlns:a16="http://schemas.microsoft.com/office/drawing/2014/main" id="{EC852769-6FD9-4718-1BCA-F7BC91861DD3}"/>
              </a:ext>
            </a:extLst>
          </p:cNvPr>
          <p:cNvPicPr>
            <a:picLocks noChangeAspect="1"/>
          </p:cNvPicPr>
          <p:nvPr/>
        </p:nvPicPr>
        <p:blipFill rotWithShape="1">
          <a:blip r:embed="rId3"/>
          <a:srcRect l="33888" t="30926" r="18556" b="21111"/>
          <a:stretch/>
        </p:blipFill>
        <p:spPr>
          <a:xfrm rot="16200000">
            <a:off x="1966977" y="458723"/>
            <a:ext cx="1981200" cy="3959354"/>
          </a:xfrm>
          <a:prstGeom prst="rect">
            <a:avLst/>
          </a:prstGeom>
        </p:spPr>
      </p:pic>
      <p:sp>
        <p:nvSpPr>
          <p:cNvPr id="9" name="TextBox 8">
            <a:extLst>
              <a:ext uri="{FF2B5EF4-FFF2-40B4-BE49-F238E27FC236}">
                <a16:creationId xmlns="" xmlns:a16="http://schemas.microsoft.com/office/drawing/2014/main" id="{0C9897DE-074C-FAE9-483B-FF5DD1E51BEC}"/>
              </a:ext>
            </a:extLst>
          </p:cNvPr>
          <p:cNvSpPr txBox="1"/>
          <p:nvPr/>
        </p:nvSpPr>
        <p:spPr>
          <a:xfrm>
            <a:off x="3708400" y="430766"/>
            <a:ext cx="6096000" cy="769441"/>
          </a:xfrm>
          <a:prstGeom prst="rect">
            <a:avLst/>
          </a:prstGeom>
          <a:noFill/>
        </p:spPr>
        <p:txBody>
          <a:bodyPr wrap="square">
            <a:spAutoFit/>
          </a:bodyPr>
          <a:lstStyle/>
          <a:p>
            <a:r>
              <a:rPr lang="en-US" sz="4400" b="1" dirty="0">
                <a:solidFill>
                  <a:srgbClr val="7030A0"/>
                </a:solidFill>
                <a:latin typeface="Algerian" panose="04020705040A02060702" pitchFamily="82" charset="0"/>
              </a:rPr>
              <a:t>HARDWARE</a:t>
            </a:r>
            <a:r>
              <a:rPr lang="en-US" sz="4400" dirty="0">
                <a:solidFill>
                  <a:srgbClr val="7030A0"/>
                </a:solidFill>
                <a:latin typeface="Algerian" panose="04020705040A02060702" pitchFamily="82" charset="0"/>
              </a:rPr>
              <a:t> </a:t>
            </a:r>
            <a:r>
              <a:rPr lang="en-US" sz="4400" b="1" dirty="0">
                <a:solidFill>
                  <a:srgbClr val="7030A0"/>
                </a:solidFill>
                <a:latin typeface="Algerian" panose="04020705040A02060702" pitchFamily="82" charset="0"/>
              </a:rPr>
              <a:t>OUTPUTS</a:t>
            </a:r>
            <a:endParaRPr lang="en-IN" sz="4400" dirty="0"/>
          </a:p>
        </p:txBody>
      </p:sp>
      <p:sp>
        <p:nvSpPr>
          <p:cNvPr id="10" name="TextBox 9">
            <a:extLst>
              <a:ext uri="{FF2B5EF4-FFF2-40B4-BE49-F238E27FC236}">
                <a16:creationId xmlns="" xmlns:a16="http://schemas.microsoft.com/office/drawing/2014/main" id="{38118C6C-AFA8-5F80-9779-A939B3392CF3}"/>
              </a:ext>
            </a:extLst>
          </p:cNvPr>
          <p:cNvSpPr txBox="1"/>
          <p:nvPr/>
        </p:nvSpPr>
        <p:spPr>
          <a:xfrm>
            <a:off x="6378448" y="2158231"/>
            <a:ext cx="3971600" cy="1006429"/>
          </a:xfrm>
          <a:prstGeom prst="rect">
            <a:avLst/>
          </a:prstGeom>
          <a:noFill/>
        </p:spPr>
        <p:txBody>
          <a:bodyPr wrap="none" rtlCol="0">
            <a:spAutoFit/>
          </a:bodyPr>
          <a:lstStyle/>
          <a:p>
            <a:pPr indent="144145" algn="ctr" hangingPunct="0">
              <a:lnSpc>
                <a:spcPct val="115000"/>
              </a:lnSpc>
            </a:pPr>
            <a:r>
              <a:rPr lang="en-US" sz="1800" dirty="0">
                <a:effectLst/>
                <a:latin typeface="Times New Roman" panose="02020603050405020304" pitchFamily="18" charset="0"/>
                <a:ea typeface="Times New Roman" panose="02020603050405020304" pitchFamily="18" charset="0"/>
              </a:rPr>
              <a:t>LCD </a:t>
            </a:r>
            <a:r>
              <a:rPr lang="en-US" sz="1800" dirty="0" smtClean="0">
                <a:effectLst/>
                <a:latin typeface="Times New Roman" panose="02020603050405020304" pitchFamily="18" charset="0"/>
                <a:ea typeface="Times New Roman" panose="02020603050405020304" pitchFamily="18" charset="0"/>
              </a:rPr>
              <a:t>shows </a:t>
            </a:r>
            <a:r>
              <a:rPr lang="en-US" sz="1800" dirty="0">
                <a:effectLst/>
                <a:latin typeface="Times New Roman" panose="02020603050405020304" pitchFamily="18" charset="0"/>
                <a:ea typeface="Times New Roman" panose="02020603050405020304" pitchFamily="18" charset="0"/>
              </a:rPr>
              <a:t>the LDR intensity value </a:t>
            </a:r>
            <a:endParaRPr lang="en-IN" sz="1800" dirty="0">
              <a:effectLst/>
              <a:latin typeface="Times New Roman" panose="02020603050405020304" pitchFamily="18" charset="0"/>
              <a:ea typeface="Times New Roman" panose="02020603050405020304" pitchFamily="18" charset="0"/>
            </a:endParaRPr>
          </a:p>
          <a:p>
            <a:pPr indent="144145" algn="ctr" hangingPunct="0">
              <a:lnSpc>
                <a:spcPct val="115000"/>
              </a:lnSpc>
            </a:pPr>
            <a:r>
              <a:rPr lang="en-US" sz="1800" dirty="0">
                <a:effectLst/>
                <a:latin typeface="Times New Roman" panose="02020603050405020304" pitchFamily="18" charset="0"/>
                <a:ea typeface="Times New Roman" panose="02020603050405020304" pitchFamily="18" charset="0"/>
              </a:rPr>
              <a:t>and Distance between the vehicles</a:t>
            </a:r>
            <a:endParaRPr lang="en-IN" sz="1800" dirty="0">
              <a:effectLst/>
              <a:latin typeface="Times New Roman" panose="02020603050405020304" pitchFamily="18" charset="0"/>
              <a:ea typeface="Times New Roman" panose="02020603050405020304" pitchFamily="18" charset="0"/>
            </a:endParaRPr>
          </a:p>
          <a:p>
            <a:pPr algn="l"/>
            <a:endParaRPr lang="en-IN" dirty="0"/>
          </a:p>
        </p:txBody>
      </p:sp>
      <p:sp>
        <p:nvSpPr>
          <p:cNvPr id="12" name="TextBox 11">
            <a:extLst>
              <a:ext uri="{FF2B5EF4-FFF2-40B4-BE49-F238E27FC236}">
                <a16:creationId xmlns="" xmlns:a16="http://schemas.microsoft.com/office/drawing/2014/main" id="{43B8221D-434A-D8A8-3E98-E1A99187A7D7}"/>
              </a:ext>
            </a:extLst>
          </p:cNvPr>
          <p:cNvSpPr txBox="1"/>
          <p:nvPr/>
        </p:nvSpPr>
        <p:spPr>
          <a:xfrm>
            <a:off x="1590545" y="4338677"/>
            <a:ext cx="3959355"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LCD displaying the payment transaction </a:t>
            </a:r>
          </a:p>
          <a:p>
            <a:pPr algn="ctr"/>
            <a:r>
              <a:rPr lang="en-US" sz="1800" dirty="0">
                <a:effectLst/>
                <a:latin typeface="Times New Roman" panose="02020603050405020304" pitchFamily="18" charset="0"/>
                <a:ea typeface="Times New Roman" panose="02020603050405020304" pitchFamily="18" charset="0"/>
              </a:rPr>
              <a:t>process</a:t>
            </a:r>
            <a:endParaRPr lang="en-IN" dirty="0"/>
          </a:p>
        </p:txBody>
      </p:sp>
      <p:sp>
        <p:nvSpPr>
          <p:cNvPr id="14" name="Arrow: Right 13">
            <a:extLst>
              <a:ext uri="{FF2B5EF4-FFF2-40B4-BE49-F238E27FC236}">
                <a16:creationId xmlns="" xmlns:a16="http://schemas.microsoft.com/office/drawing/2014/main" id="{C3B2561E-ABCD-7271-ABC2-5740B9F14036}"/>
              </a:ext>
            </a:extLst>
          </p:cNvPr>
          <p:cNvSpPr/>
          <p:nvPr/>
        </p:nvSpPr>
        <p:spPr>
          <a:xfrm>
            <a:off x="5105400" y="2298699"/>
            <a:ext cx="88900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Arrow: Left 14">
            <a:extLst>
              <a:ext uri="{FF2B5EF4-FFF2-40B4-BE49-F238E27FC236}">
                <a16:creationId xmlns="" xmlns:a16="http://schemas.microsoft.com/office/drawing/2014/main" id="{83B1E61F-1591-29CD-3EC8-F628AD849D17}"/>
              </a:ext>
            </a:extLst>
          </p:cNvPr>
          <p:cNvSpPr/>
          <p:nvPr/>
        </p:nvSpPr>
        <p:spPr>
          <a:xfrm>
            <a:off x="5994400" y="4338677"/>
            <a:ext cx="850900" cy="32222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0779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a:solidFill>
                  <a:srgbClr val="7030A0"/>
                </a:solidFill>
                <a:latin typeface="Algerian" panose="04020705040A02060702" pitchFamily="82" charset="0"/>
              </a:rPr>
              <a:t>HARDWARE</a:t>
            </a:r>
            <a:r>
              <a:rPr lang="en-US" dirty="0">
                <a:solidFill>
                  <a:srgbClr val="7030A0"/>
                </a:solidFill>
                <a:latin typeface="Algerian" panose="04020705040A02060702" pitchFamily="82" charset="0"/>
              </a:rPr>
              <a:t> </a:t>
            </a:r>
            <a:r>
              <a:rPr lang="en-US" b="1" dirty="0">
                <a:solidFill>
                  <a:srgbClr val="7030A0"/>
                </a:solidFill>
                <a:latin typeface="Algerian" panose="04020705040A02060702" pitchFamily="82" charset="0"/>
              </a:rPr>
              <a:t>OUTPUTS</a:t>
            </a:r>
          </a:p>
        </p:txBody>
      </p:sp>
      <p:pic>
        <p:nvPicPr>
          <p:cNvPr id="6" name="Content Placeholder 5">
            <a:extLst>
              <a:ext uri="{FF2B5EF4-FFF2-40B4-BE49-F238E27FC236}">
                <a16:creationId xmlns="" xmlns:a16="http://schemas.microsoft.com/office/drawing/2014/main" id="{84EDCBEC-A56B-213D-6483-D97308C2BDAD}"/>
              </a:ext>
            </a:extLst>
          </p:cNvPr>
          <p:cNvPicPr>
            <a:picLocks noGrp="1" noChangeAspect="1"/>
          </p:cNvPicPr>
          <p:nvPr>
            <p:ph idx="1"/>
          </p:nvPr>
        </p:nvPicPr>
        <p:blipFill rotWithShape="1">
          <a:blip r:embed="rId2"/>
          <a:srcRect l="33686" t="17895" r="8662" b="23149"/>
          <a:stretch/>
        </p:blipFill>
        <p:spPr>
          <a:xfrm rot="16200000">
            <a:off x="1863509" y="665380"/>
            <a:ext cx="2133602" cy="4184219"/>
          </a:xfrm>
          <a:prstGeom prst="rect">
            <a:avLst/>
          </a:prstGeom>
        </p:spPr>
      </p:pic>
      <p:sp>
        <p:nvSpPr>
          <p:cNvPr id="2" name="Date Placeholder 1"/>
          <p:cNvSpPr>
            <a:spLocks noGrp="1"/>
          </p:cNvSpPr>
          <p:nvPr>
            <p:ph type="dt" sz="half" idx="10"/>
          </p:nvPr>
        </p:nvSpPr>
        <p:spPr/>
        <p:txBody>
          <a:bodyPr/>
          <a:lstStyle/>
          <a:p>
            <a:fld id="{46FBEB84-B77F-4B6D-A0EB-1A482BBEBDCC}" type="datetime1">
              <a:rPr lang="en-US" smtClean="0"/>
              <a:t>16-May-24</a:t>
            </a:fld>
            <a:endParaRPr lang="en-US"/>
          </a:p>
        </p:txBody>
      </p:sp>
      <p:sp>
        <p:nvSpPr>
          <p:cNvPr id="3" name="Slide Number Placeholder 2"/>
          <p:cNvSpPr>
            <a:spLocks noGrp="1"/>
          </p:cNvSpPr>
          <p:nvPr>
            <p:ph type="sldNum" sz="quarter" idx="12"/>
          </p:nvPr>
        </p:nvSpPr>
        <p:spPr/>
        <p:txBody>
          <a:bodyPr/>
          <a:lstStyle/>
          <a:p>
            <a:fld id="{217C6D6C-1014-4321-B4D9-35FEB9C03441}" type="slidenum">
              <a:rPr lang="en-US" smtClean="0"/>
              <a:t>17</a:t>
            </a:fld>
            <a:endParaRPr lang="en-US"/>
          </a:p>
        </p:txBody>
      </p:sp>
      <p:pic>
        <p:nvPicPr>
          <p:cNvPr id="8" name="Picture 7">
            <a:extLst>
              <a:ext uri="{FF2B5EF4-FFF2-40B4-BE49-F238E27FC236}">
                <a16:creationId xmlns="" xmlns:a16="http://schemas.microsoft.com/office/drawing/2014/main" id="{F23C4DEF-4A8C-5591-D159-74A426877B04}"/>
              </a:ext>
            </a:extLst>
          </p:cNvPr>
          <p:cNvPicPr>
            <a:picLocks noChangeAspect="1"/>
          </p:cNvPicPr>
          <p:nvPr/>
        </p:nvPicPr>
        <p:blipFill rotWithShape="1">
          <a:blip r:embed="rId3"/>
          <a:srcRect l="20668" t="13200" b="16323"/>
          <a:stretch/>
        </p:blipFill>
        <p:spPr>
          <a:xfrm rot="16200000">
            <a:off x="8108504" y="2817232"/>
            <a:ext cx="2238237" cy="4252356"/>
          </a:xfrm>
          <a:prstGeom prst="rect">
            <a:avLst/>
          </a:prstGeom>
        </p:spPr>
      </p:pic>
      <p:sp>
        <p:nvSpPr>
          <p:cNvPr id="9" name="TextBox 8">
            <a:extLst>
              <a:ext uri="{FF2B5EF4-FFF2-40B4-BE49-F238E27FC236}">
                <a16:creationId xmlns="" xmlns:a16="http://schemas.microsoft.com/office/drawing/2014/main" id="{3A732E32-3E49-A3A1-03A4-022D450D5744}"/>
              </a:ext>
            </a:extLst>
          </p:cNvPr>
          <p:cNvSpPr txBox="1"/>
          <p:nvPr/>
        </p:nvSpPr>
        <p:spPr>
          <a:xfrm>
            <a:off x="1644272" y="4692056"/>
            <a:ext cx="4236416" cy="646331"/>
          </a:xfrm>
          <a:prstGeom prst="rect">
            <a:avLst/>
          </a:prstGeom>
          <a:noFill/>
        </p:spPr>
        <p:txBody>
          <a:bodyPr wrap="none" rtlCol="0">
            <a:spAutoFit/>
          </a:bodyPr>
          <a:lstStyle/>
          <a:p>
            <a:r>
              <a:rPr lang="en-US" sz="1800" dirty="0">
                <a:effectLst/>
                <a:latin typeface="Times New Roman" panose="02020603050405020304" pitchFamily="18" charset="0"/>
                <a:ea typeface="Times New Roman" panose="02020603050405020304" pitchFamily="18" charset="0"/>
              </a:rPr>
              <a:t>LCD Displaying</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Low</a:t>
            </a:r>
            <a:r>
              <a:rPr lang="en-US" sz="1800" spc="-15" dirty="0">
                <a:effectLst/>
                <a:latin typeface="Times New Roman" panose="02020603050405020304" pitchFamily="18" charset="0"/>
                <a:ea typeface="Times New Roman" panose="02020603050405020304" pitchFamily="18" charset="0"/>
              </a:rPr>
              <a:t> Distance Break is ON</a:t>
            </a:r>
            <a:endParaRPr lang="en-IN" sz="1800" dirty="0">
              <a:effectLst/>
              <a:latin typeface="Times New Roman" panose="02020603050405020304" pitchFamily="18" charset="0"/>
              <a:ea typeface="Times New Roman" panose="02020603050405020304" pitchFamily="18" charset="0"/>
            </a:endParaRPr>
          </a:p>
          <a:p>
            <a:pPr algn="l"/>
            <a:endParaRPr lang="en-IN" dirty="0"/>
          </a:p>
        </p:txBody>
      </p:sp>
      <p:sp>
        <p:nvSpPr>
          <p:cNvPr id="10" name="TextBox 9">
            <a:extLst>
              <a:ext uri="{FF2B5EF4-FFF2-40B4-BE49-F238E27FC236}">
                <a16:creationId xmlns="" xmlns:a16="http://schemas.microsoft.com/office/drawing/2014/main" id="{0CCAA4FD-D3DF-DBF0-104F-6477712BD5E4}"/>
              </a:ext>
            </a:extLst>
          </p:cNvPr>
          <p:cNvSpPr txBox="1"/>
          <p:nvPr/>
        </p:nvSpPr>
        <p:spPr>
          <a:xfrm>
            <a:off x="6491066" y="2468521"/>
            <a:ext cx="3679212" cy="369332"/>
          </a:xfrm>
          <a:prstGeom prst="rect">
            <a:avLst/>
          </a:prstGeom>
          <a:noFill/>
        </p:spPr>
        <p:txBody>
          <a:bodyPr wrap="none" rtlCol="0">
            <a:spAutoFit/>
          </a:bodyPr>
          <a:lstStyle/>
          <a:p>
            <a:pPr algn="l"/>
            <a:r>
              <a:rPr lang="en-US" sz="1800" dirty="0">
                <a:effectLst/>
                <a:latin typeface="Times New Roman" panose="02020603050405020304" pitchFamily="18" charset="0"/>
                <a:ea typeface="Times New Roman" panose="02020603050405020304" pitchFamily="18" charset="0"/>
              </a:rPr>
              <a:t>LCD displaying High beam Detected </a:t>
            </a:r>
            <a:endParaRPr lang="en-IN" dirty="0"/>
          </a:p>
        </p:txBody>
      </p:sp>
      <p:sp>
        <p:nvSpPr>
          <p:cNvPr id="11" name="Arrow: Left 10">
            <a:extLst>
              <a:ext uri="{FF2B5EF4-FFF2-40B4-BE49-F238E27FC236}">
                <a16:creationId xmlns="" xmlns:a16="http://schemas.microsoft.com/office/drawing/2014/main" id="{BDC8384C-EE9C-28BC-5359-EA27A78E12C8}"/>
              </a:ext>
            </a:extLst>
          </p:cNvPr>
          <p:cNvSpPr/>
          <p:nvPr/>
        </p:nvSpPr>
        <p:spPr>
          <a:xfrm>
            <a:off x="6002116" y="4735821"/>
            <a:ext cx="977900" cy="2794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 xmlns:a16="http://schemas.microsoft.com/office/drawing/2014/main" id="{E6453064-ABB9-8C71-B6FD-7DFD02E8A401}"/>
              </a:ext>
            </a:extLst>
          </p:cNvPr>
          <p:cNvSpPr/>
          <p:nvPr/>
        </p:nvSpPr>
        <p:spPr>
          <a:xfrm>
            <a:off x="5118100" y="2558453"/>
            <a:ext cx="977900" cy="279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944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52800" y="0"/>
            <a:ext cx="10515600" cy="1325563"/>
          </a:xfrm>
        </p:spPr>
        <p:txBody>
          <a:bodyPr>
            <a:normAutofit/>
          </a:bodyPr>
          <a:lstStyle/>
          <a:p>
            <a:r>
              <a:rPr lang="en-US" sz="4000" b="1" dirty="0">
                <a:solidFill>
                  <a:srgbClr val="7030A0"/>
                </a:solidFill>
                <a:latin typeface="Algerian" panose="04020705040A02060702" pitchFamily="82" charset="0"/>
              </a:rPr>
              <a:t>OUTPUT DISCUSSION</a:t>
            </a:r>
          </a:p>
        </p:txBody>
      </p:sp>
      <p:sp>
        <p:nvSpPr>
          <p:cNvPr id="2" name="Date Placeholder 1"/>
          <p:cNvSpPr>
            <a:spLocks noGrp="1"/>
          </p:cNvSpPr>
          <p:nvPr>
            <p:ph type="dt" sz="half" idx="10"/>
          </p:nvPr>
        </p:nvSpPr>
        <p:spPr/>
        <p:txBody>
          <a:bodyPr/>
          <a:lstStyle/>
          <a:p>
            <a:fld id="{5BFEB702-6A8E-48E3-8EE1-1064DFDFF69A}" type="datetime1">
              <a:rPr lang="en-US" smtClean="0"/>
              <a:t>16-May-24</a:t>
            </a:fld>
            <a:endParaRPr lang="en-US"/>
          </a:p>
        </p:txBody>
      </p:sp>
      <p:sp>
        <p:nvSpPr>
          <p:cNvPr id="3" name="Slide Number Placeholder 2"/>
          <p:cNvSpPr>
            <a:spLocks noGrp="1"/>
          </p:cNvSpPr>
          <p:nvPr>
            <p:ph type="sldNum" sz="quarter" idx="12"/>
          </p:nvPr>
        </p:nvSpPr>
        <p:spPr/>
        <p:txBody>
          <a:bodyPr/>
          <a:lstStyle/>
          <a:p>
            <a:fld id="{217C6D6C-1014-4321-B4D9-35FEB9C03441}" type="slidenum">
              <a:rPr lang="en-US" smtClean="0"/>
              <a:t>18</a:t>
            </a:fld>
            <a:endParaRPr lang="en-US"/>
          </a:p>
        </p:txBody>
      </p:sp>
      <p:sp>
        <p:nvSpPr>
          <p:cNvPr id="5" name="Content Placeholder 4"/>
          <p:cNvSpPr>
            <a:spLocks noGrp="1"/>
          </p:cNvSpPr>
          <p:nvPr>
            <p:ph idx="4294967295"/>
          </p:nvPr>
        </p:nvSpPr>
        <p:spPr>
          <a:xfrm>
            <a:off x="483358" y="1169610"/>
            <a:ext cx="11158182" cy="4858422"/>
          </a:xfrm>
        </p:spPr>
        <p:txBody>
          <a:bodyPr>
            <a:normAutofit/>
          </a:bodyPr>
          <a:lstStyle/>
          <a:p>
            <a:pPr marL="603885" marR="500380" indent="-342900" algn="just">
              <a:lnSpc>
                <a:spcPct val="151000"/>
              </a:lnSpc>
              <a:spcBef>
                <a:spcPts val="460"/>
              </a:spcBef>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When the power supply is switched ON, LDR and Ultrasonic sensor will sense the light intensity and distance of the vehicle respectively. The measured value will be shown in the LCD for driver’s indication.</a:t>
            </a:r>
          </a:p>
          <a:p>
            <a:pPr marL="603885" marR="500380" indent="-342900" algn="just">
              <a:lnSpc>
                <a:spcPct val="151000"/>
              </a:lnSpc>
              <a:spcBef>
                <a:spcPts val="460"/>
              </a:spcBef>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When the vehicle is approaching with high intensity, the light will be dimmed by use of Li-Fi transmitter and receiver, and it displays “High Beam detected”. If the vehicle is closer to another vehicle, the ultrasonic sensor will measure and helps for automatic breaking.</a:t>
            </a:r>
          </a:p>
          <a:p>
            <a:pPr marL="603885" marR="500380" indent="-342900" algn="just">
              <a:lnSpc>
                <a:spcPct val="151000"/>
              </a:lnSpc>
              <a:spcBef>
                <a:spcPts val="460"/>
              </a:spcBef>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In Drive-thru, the payment switch is used for payment process and LCD displays “payment process”. All these process are controlled by Arduino and by use of Li-Fi transmitter and receiver the two vehicles will exchange their information.</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05" y="235594"/>
            <a:ext cx="10515600" cy="1325563"/>
          </a:xfrm>
        </p:spPr>
        <p:txBody>
          <a:bodyPr/>
          <a:lstStyle/>
          <a:p>
            <a:pPr algn="ctr"/>
            <a:r>
              <a:rPr lang="en-US" sz="4000" b="1" dirty="0">
                <a:solidFill>
                  <a:srgbClr val="7030A0"/>
                </a:solidFill>
                <a:latin typeface="Algerian" panose="04020705040A02060702" pitchFamily="82" charset="0"/>
              </a:rPr>
              <a:t>CONCLUSION</a:t>
            </a:r>
            <a:r>
              <a:rPr lang="en-US" dirty="0"/>
              <a:t> </a:t>
            </a:r>
            <a:endParaRPr lang="en-IN" dirty="0"/>
          </a:p>
        </p:txBody>
      </p:sp>
      <p:sp>
        <p:nvSpPr>
          <p:cNvPr id="3" name="Content Placeholder 2"/>
          <p:cNvSpPr>
            <a:spLocks noGrp="1"/>
          </p:cNvSpPr>
          <p:nvPr>
            <p:ph idx="1"/>
          </p:nvPr>
        </p:nvSpPr>
        <p:spPr>
          <a:xfrm>
            <a:off x="529105" y="1561157"/>
            <a:ext cx="10997487" cy="4351338"/>
          </a:xfrm>
        </p:spPr>
        <p:txBody>
          <a:bodyPr>
            <a:noAutofit/>
          </a:bodyPr>
          <a:lstStyle/>
          <a:p>
            <a:pPr algn="just">
              <a:lnSpc>
                <a:spcPct val="15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Intelligent systems powered by Li-Fi have great potential to transform smart payments and improve safety in self-driving cars, especially with features like adaptive lighting and brake automation. These developments, along with Li-Fi technology, might make the automotive sector safer and more productive in the future. </a:t>
            </a:r>
          </a:p>
          <a:p>
            <a:pPr algn="just">
              <a:lnSpc>
                <a:spcPct val="15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The payment procedure is guaranteed to be simple and effortless owing to this framework's integration of smart payment systems. In addition to improving safety, these advancements open the door to a more intelligent and connected transportation environment, which will ultimately lead to better road safety and overall driving experiences.</a:t>
            </a:r>
            <a:endParaRPr lang="en-IN" sz="21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0" y="6492875"/>
            <a:ext cx="2743200" cy="365125"/>
          </a:xfrm>
        </p:spPr>
        <p:txBody>
          <a:bodyPr/>
          <a:lstStyle/>
          <a:p>
            <a:fld id="{0CDA8B58-EC74-4029-BE4A-5D2EC44BCD5C}" type="datetime1">
              <a:rPr lang="en-US" smtClean="0"/>
              <a:t>16-May-24</a:t>
            </a:fld>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978" y="0"/>
            <a:ext cx="11994776" cy="1325563"/>
          </a:xfrm>
        </p:spPr>
        <p:txBody>
          <a:bodyPr/>
          <a:lstStyle/>
          <a:p>
            <a:r>
              <a:rPr lang="en-IN" sz="4000" b="1" dirty="0">
                <a:solidFill>
                  <a:srgbClr val="7030A0"/>
                </a:solidFill>
                <a:latin typeface="Algerian" panose="04020705040A02060702" pitchFamily="82" charset="0"/>
              </a:rPr>
              <a:t>      OVERVIEW OF THE PRESENTATION</a:t>
            </a:r>
            <a:r>
              <a:rPr lang="en-IN" sz="4000" dirty="0">
                <a:solidFill>
                  <a:srgbClr val="7030A0"/>
                </a:solidFill>
              </a:rPr>
              <a:t> </a:t>
            </a:r>
          </a:p>
        </p:txBody>
      </p:sp>
      <p:sp>
        <p:nvSpPr>
          <p:cNvPr id="3" name="Content Placeholder 2"/>
          <p:cNvSpPr>
            <a:spLocks noGrp="1"/>
          </p:cNvSpPr>
          <p:nvPr>
            <p:ph idx="1"/>
          </p:nvPr>
        </p:nvSpPr>
        <p:spPr>
          <a:xfrm>
            <a:off x="940159" y="1086967"/>
            <a:ext cx="11086741" cy="5634508"/>
          </a:xfrm>
        </p:spPr>
        <p:txBody>
          <a:bodyPr>
            <a:normAutofit fontScale="70000" lnSpcReduction="20000"/>
          </a:bodyPr>
          <a:lstStyle/>
          <a:p>
            <a:pPr>
              <a:lnSpc>
                <a:spcPct val="100000"/>
              </a:lnSpc>
              <a:buFont typeface="Wingdings" panose="05000000000000000000" pitchFamily="2" charset="2"/>
              <a:buChar char="Ø"/>
            </a:pPr>
            <a:r>
              <a:rPr lang="en-IN" sz="34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INTRODUCTION</a:t>
            </a:r>
          </a:p>
          <a:p>
            <a:pPr>
              <a:lnSpc>
                <a:spcPct val="100000"/>
              </a:lnSpc>
              <a:buFont typeface="Wingdings" panose="05000000000000000000" pitchFamily="2" charset="2"/>
              <a:buChar char="Ø"/>
            </a:pPr>
            <a:r>
              <a:rPr lang="en-IN" dirty="0" smtClean="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dirty="0" smtClean="0">
                <a:latin typeface="Times New Roman" panose="02020603050405020304" pitchFamily="18" charset="0"/>
                <a:cs typeface="Times New Roman" panose="02020603050405020304" pitchFamily="18" charset="0"/>
              </a:rPr>
              <a:t>COMPARISON </a:t>
            </a:r>
            <a:r>
              <a:rPr lang="en-IN" dirty="0">
                <a:latin typeface="Times New Roman" panose="02020603050405020304" pitchFamily="18" charset="0"/>
                <a:cs typeface="Times New Roman" panose="02020603050405020304" pitchFamily="18" charset="0"/>
              </a:rPr>
              <a:t>OF PHASE 1 AND PHASE 2</a:t>
            </a:r>
          </a:p>
          <a:p>
            <a:pPr>
              <a:lnSpc>
                <a:spcPct val="1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EXISTING SYSTEM</a:t>
            </a:r>
          </a:p>
          <a:p>
            <a:pPr>
              <a:lnSpc>
                <a:spcPct val="1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PROPOSED SYSTEM</a:t>
            </a:r>
          </a:p>
          <a:p>
            <a:pPr lvl="1">
              <a:lnSpc>
                <a:spcPct val="100000"/>
              </a:lnSpc>
            </a:pPr>
            <a:r>
              <a:rPr lang="en-IN" sz="2800" dirty="0">
                <a:latin typeface="Times New Roman" panose="02020603050405020304" pitchFamily="18" charset="0"/>
                <a:cs typeface="Times New Roman" panose="02020603050405020304" pitchFamily="18" charset="0"/>
              </a:rPr>
              <a:t>BLOCK DIAGRAM &amp; FLOWCHART</a:t>
            </a:r>
          </a:p>
          <a:p>
            <a:pPr>
              <a:lnSpc>
                <a:spcPct val="1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IMPLEMENTATION STRATEGY</a:t>
            </a:r>
          </a:p>
          <a:p>
            <a:pPr>
              <a:lnSpc>
                <a:spcPct val="1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LIST OF COMPONENTS</a:t>
            </a:r>
          </a:p>
          <a:p>
            <a:pPr>
              <a:lnSpc>
                <a:spcPct val="1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HARDWARE KIT IMAGE &amp; OUTPUTS</a:t>
            </a:r>
          </a:p>
          <a:p>
            <a:pPr>
              <a:lnSpc>
                <a:spcPct val="1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OUTPUT DISCUSSION</a:t>
            </a:r>
          </a:p>
          <a:p>
            <a:pPr>
              <a:lnSpc>
                <a:spcPct val="1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CONCLUSION</a:t>
            </a:r>
          </a:p>
          <a:p>
            <a:pPr>
              <a:lnSpc>
                <a:spcPct val="1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FUTURE </a:t>
            </a:r>
            <a:r>
              <a:rPr lang="en-IN" dirty="0" smtClean="0">
                <a:latin typeface="Times New Roman" panose="02020603050405020304" pitchFamily="18" charset="0"/>
                <a:cs typeface="Times New Roman" panose="02020603050405020304" pitchFamily="18" charset="0"/>
              </a:rPr>
              <a:t>SCOPES</a:t>
            </a:r>
          </a:p>
          <a:p>
            <a:pPr>
              <a:lnSpc>
                <a:spcPct val="100000"/>
              </a:lnSpc>
              <a:buFont typeface="Wingdings" panose="05000000000000000000" pitchFamily="2" charset="2"/>
              <a:buChar char="Ø"/>
            </a:pPr>
            <a:r>
              <a:rPr lang="en-IN" dirty="0" smtClean="0">
                <a:latin typeface="Times New Roman" panose="02020603050405020304" pitchFamily="18" charset="0"/>
                <a:cs typeface="Times New Roman" panose="02020603050405020304" pitchFamily="18" charset="0"/>
              </a:rPr>
              <a:t>LIST OF PUBLICATIONS</a:t>
            </a:r>
          </a:p>
          <a:p>
            <a:pPr>
              <a:lnSpc>
                <a:spcPct val="100000"/>
              </a:lnSpc>
              <a:buFont typeface="Wingdings" panose="05000000000000000000" pitchFamily="2" charset="2"/>
              <a:buChar char="Ø"/>
            </a:pPr>
            <a:r>
              <a:rPr lang="en-IN" dirty="0" smtClean="0">
                <a:latin typeface="Times New Roman" panose="02020603050405020304" pitchFamily="18" charset="0"/>
                <a:cs typeface="Times New Roman" panose="02020603050405020304" pitchFamily="18" charset="0"/>
              </a:rPr>
              <a:t>CONTEST EXPOSURE</a:t>
            </a:r>
            <a:endParaRPr lang="en-IN"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REFERENCES</a:t>
            </a:r>
          </a:p>
          <a:p>
            <a:pPr marL="0" indent="0">
              <a:buNone/>
            </a:pPr>
            <a:endParaRPr lang="en-IN" dirty="0"/>
          </a:p>
          <a:p>
            <a:pPr>
              <a:buFont typeface="Wingdings" panose="05000000000000000000" pitchFamily="2" charset="2"/>
              <a:buChar char="ü"/>
            </a:pPr>
            <a:endParaRPr lang="en-IN" dirty="0"/>
          </a:p>
          <a:p>
            <a:pPr marL="0" indent="0">
              <a:buNone/>
            </a:pPr>
            <a:endParaRPr lang="en-IN" dirty="0"/>
          </a:p>
        </p:txBody>
      </p:sp>
      <p:sp>
        <p:nvSpPr>
          <p:cNvPr id="4" name="Date Placeholder 3"/>
          <p:cNvSpPr>
            <a:spLocks noGrp="1"/>
          </p:cNvSpPr>
          <p:nvPr>
            <p:ph type="dt" sz="half" idx="10"/>
          </p:nvPr>
        </p:nvSpPr>
        <p:spPr>
          <a:xfrm>
            <a:off x="0" y="6492875"/>
            <a:ext cx="2743200" cy="365125"/>
          </a:xfrm>
        </p:spPr>
        <p:txBody>
          <a:bodyPr/>
          <a:lstStyle/>
          <a:p>
            <a:fld id="{B193BE5E-992C-4E16-BA7D-DB62CD40418C}" type="datetime1">
              <a:rPr lang="en-US" smtClean="0"/>
              <a:t>16-May-24</a:t>
            </a:fld>
            <a:endParaRPr lang="en-US" dirty="0"/>
          </a:p>
        </p:txBody>
      </p:sp>
      <p:sp>
        <p:nvSpPr>
          <p:cNvPr id="7" name="Slide Number Placeholder 6"/>
          <p:cNvSpPr>
            <a:spLocks noGrp="1"/>
          </p:cNvSpPr>
          <p:nvPr>
            <p:ph type="sldNum" sz="quarter" idx="12"/>
          </p:nvPr>
        </p:nvSpPr>
        <p:spPr/>
        <p:txBody>
          <a:bodyPr/>
          <a:lstStyle/>
          <a:p>
            <a:fld id="{217C6D6C-1014-4321-B4D9-35FEB9C03441}" type="slidenum">
              <a:rPr lang="en-US" smtClean="0"/>
              <a:t>2</a:t>
            </a:fld>
            <a:endParaRPr lang="en-US"/>
          </a:p>
        </p:txBody>
      </p:sp>
      <p:pic>
        <p:nvPicPr>
          <p:cNvPr id="8" name="Picture 4" descr="DATA TRANSMISSION BETWEEN VEHICLES THROUGH Li-Fi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856" y="2258219"/>
            <a:ext cx="4040787" cy="2847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05" y="235594"/>
            <a:ext cx="10515600" cy="1325563"/>
          </a:xfrm>
        </p:spPr>
        <p:txBody>
          <a:bodyPr/>
          <a:lstStyle/>
          <a:p>
            <a:pPr algn="ctr"/>
            <a:r>
              <a:rPr lang="en-US" sz="4000" b="1" dirty="0">
                <a:solidFill>
                  <a:srgbClr val="7030A0"/>
                </a:solidFill>
                <a:latin typeface="Algerian" panose="04020705040A02060702" pitchFamily="82" charset="0"/>
              </a:rPr>
              <a:t>FUTURE SCOPES</a:t>
            </a:r>
            <a:r>
              <a:rPr lang="en-US" dirty="0"/>
              <a:t> </a:t>
            </a:r>
            <a:endParaRPr lang="en-IN" dirty="0"/>
          </a:p>
        </p:txBody>
      </p:sp>
      <p:sp>
        <p:nvSpPr>
          <p:cNvPr id="3" name="Content Placeholder 2"/>
          <p:cNvSpPr>
            <a:spLocks noGrp="1"/>
          </p:cNvSpPr>
          <p:nvPr>
            <p:ph idx="1"/>
          </p:nvPr>
        </p:nvSpPr>
        <p:spPr>
          <a:xfrm>
            <a:off x="709409" y="1714822"/>
            <a:ext cx="10997487" cy="4351338"/>
          </a:xfrm>
        </p:spPr>
        <p:txBody>
          <a:bodyPr>
            <a:noAutofit/>
          </a:bodyPr>
          <a:lstStyle/>
          <a:p>
            <a:pPr algn="just">
              <a:lnSpc>
                <a:spcPct val="15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The integration of Li-Fi-enabled smart transactions, adaptive lighting, and automated braking systems promises to revolutionize the driving experience by offering secure and efficient in-vehicle transactions, personalized ambiance, and enhanced safety features. </a:t>
            </a:r>
          </a:p>
          <a:p>
            <a:pPr algn="just">
              <a:lnSpc>
                <a:spcPct val="15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The innovation not only optimize convenience and comfort but also contribute to improved road safety in drive-thru and increases efficiency through advanced collision avoidance capabilities and data-driven insights, paving the way for a smarter and more seamless driving future.</a:t>
            </a:r>
            <a:endParaRPr lang="en-IN" sz="21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0" y="6492875"/>
            <a:ext cx="2743200" cy="365125"/>
          </a:xfrm>
        </p:spPr>
        <p:txBody>
          <a:bodyPr/>
          <a:lstStyle/>
          <a:p>
            <a:fld id="{0CDA8B58-EC74-4029-BE4A-5D2EC44BCD5C}" type="datetime1">
              <a:rPr lang="en-US" smtClean="0"/>
              <a:t>16-May-24</a:t>
            </a:fld>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t>20</a:t>
            </a:fld>
            <a:endParaRPr lang="en-US"/>
          </a:p>
        </p:txBody>
      </p:sp>
    </p:spTree>
    <p:extLst>
      <p:ext uri="{BB962C8B-B14F-4D97-AF65-F5344CB8AC3E}">
        <p14:creationId xmlns:p14="http://schemas.microsoft.com/office/powerpoint/2010/main" val="4003784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7030A0"/>
                </a:solidFill>
                <a:latin typeface="Algerian" panose="04020705040A02060702" pitchFamily="82" charset="0"/>
              </a:rPr>
              <a:t>List of publications</a:t>
            </a:r>
          </a:p>
        </p:txBody>
      </p:sp>
      <p:sp>
        <p:nvSpPr>
          <p:cNvPr id="3" name="Content Placeholder 2"/>
          <p:cNvSpPr>
            <a:spLocks noGrp="1"/>
          </p:cNvSpPr>
          <p:nvPr>
            <p:ph idx="1"/>
          </p:nvPr>
        </p:nvSpPr>
        <p:spPr>
          <a:xfrm>
            <a:off x="605307" y="1593802"/>
            <a:ext cx="10947042" cy="4530725"/>
          </a:xfrm>
        </p:spPr>
        <p:txBody>
          <a:bodyPr>
            <a:normAutofit fontScale="77500" lnSpcReduction="20000"/>
          </a:bodyPr>
          <a:lstStyle/>
          <a:p>
            <a:pPr algn="just">
              <a:lnSpc>
                <a:spcPct val="170000"/>
              </a:lnSpc>
              <a:buFont typeface="Wingdings" panose="05000000000000000000" pitchFamily="2" charset="2"/>
              <a:buChar char="Ø"/>
            </a:pPr>
            <a:r>
              <a:rPr lang="en-IN" sz="2300" dirty="0">
                <a:latin typeface="Times New Roman" panose="02020603050405020304" pitchFamily="18" charset="0"/>
                <a:cs typeface="Times New Roman" panose="02020603050405020304" pitchFamily="18" charset="0"/>
              </a:rPr>
              <a:t>1.S.Dinesh Kumar, </a:t>
            </a:r>
            <a:r>
              <a:rPr lang="en-IN" sz="2300" dirty="0" err="1">
                <a:latin typeface="Times New Roman" panose="02020603050405020304" pitchFamily="18" charset="0"/>
                <a:cs typeface="Times New Roman" panose="02020603050405020304" pitchFamily="18" charset="0"/>
              </a:rPr>
              <a:t>P.Abinaya</a:t>
            </a:r>
            <a:r>
              <a:rPr lang="en-IN" sz="2300" dirty="0">
                <a:latin typeface="Times New Roman" panose="02020603050405020304" pitchFamily="18" charset="0"/>
                <a:cs typeface="Times New Roman" panose="02020603050405020304" pitchFamily="18" charset="0"/>
              </a:rPr>
              <a:t>, </a:t>
            </a:r>
            <a:r>
              <a:rPr lang="en-IN" sz="2300" dirty="0" err="1">
                <a:latin typeface="Times New Roman" panose="02020603050405020304" pitchFamily="18" charset="0"/>
                <a:cs typeface="Times New Roman" panose="02020603050405020304" pitchFamily="18" charset="0"/>
              </a:rPr>
              <a:t>S.Abirami</a:t>
            </a:r>
            <a:r>
              <a:rPr lang="en-IN" sz="2300" dirty="0">
                <a:latin typeface="Times New Roman" panose="02020603050405020304" pitchFamily="18" charset="0"/>
                <a:cs typeface="Times New Roman" panose="02020603050405020304" pitchFamily="18" charset="0"/>
              </a:rPr>
              <a:t>, </a:t>
            </a:r>
            <a:r>
              <a:rPr lang="en-IN" sz="2300" dirty="0" err="1">
                <a:latin typeface="Times New Roman" panose="02020603050405020304" pitchFamily="18" charset="0"/>
                <a:cs typeface="Times New Roman" panose="02020603050405020304" pitchFamily="18" charset="0"/>
              </a:rPr>
              <a:t>R.Indhumathi</a:t>
            </a:r>
            <a:r>
              <a:rPr lang="en-IN" sz="2300" dirty="0">
                <a:latin typeface="Times New Roman" panose="02020603050405020304" pitchFamily="18" charset="0"/>
                <a:cs typeface="Times New Roman" panose="02020603050405020304" pitchFamily="18" charset="0"/>
              </a:rPr>
              <a:t> and </a:t>
            </a:r>
            <a:r>
              <a:rPr lang="en-IN" sz="2300" dirty="0" err="1">
                <a:latin typeface="Times New Roman" panose="02020603050405020304" pitchFamily="18" charset="0"/>
                <a:cs typeface="Times New Roman" panose="02020603050405020304" pitchFamily="18" charset="0"/>
              </a:rPr>
              <a:t>S.Madhurambiga</a:t>
            </a:r>
            <a:r>
              <a:rPr lang="en-IN" sz="2300" dirty="0">
                <a:latin typeface="Times New Roman" panose="02020603050405020304" pitchFamily="18" charset="0"/>
                <a:cs typeface="Times New Roman" panose="02020603050405020304" pitchFamily="18" charset="0"/>
              </a:rPr>
              <a:t> “SMART DRIVE INNOVATION   LI – FI ENABLED SMART TRANSACTIONS, ADAPTIVE LIGHTING AND AUTOMATED BRAKING FOR ENHANCED SAFETY AND DRIVE THRU EXPERIENCE” 5th International Conference on Power and Embedded Drive Control (</a:t>
            </a:r>
            <a:r>
              <a:rPr lang="en-IN" sz="2300" b="1" dirty="0">
                <a:latin typeface="Times New Roman" panose="02020603050405020304" pitchFamily="18" charset="0"/>
                <a:cs typeface="Times New Roman" panose="02020603050405020304" pitchFamily="18" charset="0"/>
              </a:rPr>
              <a:t>ICPEDC-2024</a:t>
            </a:r>
            <a:r>
              <a:rPr lang="en-IN" sz="2300" dirty="0">
                <a:latin typeface="Times New Roman" panose="02020603050405020304" pitchFamily="18" charset="0"/>
                <a:cs typeface="Times New Roman" panose="02020603050405020304" pitchFamily="18" charset="0"/>
              </a:rPr>
              <a:t>), organised by SSN College of Engineering during 17</a:t>
            </a:r>
            <a:r>
              <a:rPr lang="en-IN" sz="2300" baseline="30000" dirty="0">
                <a:latin typeface="Times New Roman" panose="02020603050405020304" pitchFamily="18" charset="0"/>
                <a:cs typeface="Times New Roman" panose="02020603050405020304" pitchFamily="18" charset="0"/>
              </a:rPr>
              <a:t>th</a:t>
            </a:r>
            <a:r>
              <a:rPr lang="en-IN" sz="2300" dirty="0">
                <a:latin typeface="Times New Roman" panose="02020603050405020304" pitchFamily="18" charset="0"/>
                <a:cs typeface="Times New Roman" panose="02020603050405020304" pitchFamily="18" charset="0"/>
              </a:rPr>
              <a:t> and 18</a:t>
            </a:r>
            <a:r>
              <a:rPr lang="en-IN" sz="2300" baseline="30000" dirty="0">
                <a:latin typeface="Times New Roman" panose="02020603050405020304" pitchFamily="18" charset="0"/>
                <a:cs typeface="Times New Roman" panose="02020603050405020304" pitchFamily="18" charset="0"/>
              </a:rPr>
              <a:t>th </a:t>
            </a:r>
            <a:r>
              <a:rPr lang="en-IN" sz="2300" dirty="0">
                <a:latin typeface="Times New Roman" panose="02020603050405020304" pitchFamily="18" charset="0"/>
                <a:cs typeface="Times New Roman" panose="02020603050405020304" pitchFamily="18" charset="0"/>
              </a:rPr>
              <a:t> January 2024. </a:t>
            </a:r>
            <a:r>
              <a:rPr lang="en-IN" sz="2300" b="1" dirty="0">
                <a:latin typeface="Times New Roman" panose="02020603050405020304" pitchFamily="18" charset="0"/>
                <a:cs typeface="Times New Roman" panose="02020603050405020304" pitchFamily="18" charset="0"/>
              </a:rPr>
              <a:t>(ACCEPTED FOR SPRINGER).</a:t>
            </a:r>
            <a:endParaRPr lang="en-US" sz="2300" dirty="0">
              <a:latin typeface="Times New Roman" panose="02020603050405020304" pitchFamily="18" charset="0"/>
              <a:cs typeface="Times New Roman" panose="02020603050405020304" pitchFamily="18" charset="0"/>
            </a:endParaRPr>
          </a:p>
          <a:p>
            <a:pPr algn="just">
              <a:lnSpc>
                <a:spcPct val="170000"/>
              </a:lnSpc>
              <a:buFont typeface="Wingdings" panose="05000000000000000000" pitchFamily="2" charset="2"/>
              <a:buChar char="Ø"/>
            </a:pPr>
            <a:r>
              <a:rPr lang="en-IN" sz="2300" dirty="0">
                <a:latin typeface="Times New Roman" panose="02020603050405020304" pitchFamily="18" charset="0"/>
                <a:cs typeface="Times New Roman" panose="02020603050405020304" pitchFamily="18" charset="0"/>
              </a:rPr>
              <a:t>2.S.Dinesh Kumar, </a:t>
            </a:r>
            <a:r>
              <a:rPr lang="en-IN" sz="2300" dirty="0" err="1">
                <a:latin typeface="Times New Roman" panose="02020603050405020304" pitchFamily="18" charset="0"/>
                <a:cs typeface="Times New Roman" panose="02020603050405020304" pitchFamily="18" charset="0"/>
              </a:rPr>
              <a:t>P.Abinaya</a:t>
            </a:r>
            <a:r>
              <a:rPr lang="en-IN" sz="2300" dirty="0">
                <a:latin typeface="Times New Roman" panose="02020603050405020304" pitchFamily="18" charset="0"/>
                <a:cs typeface="Times New Roman" panose="02020603050405020304" pitchFamily="18" charset="0"/>
              </a:rPr>
              <a:t>, </a:t>
            </a:r>
            <a:r>
              <a:rPr lang="en-IN" sz="2300" dirty="0" err="1">
                <a:latin typeface="Times New Roman" panose="02020603050405020304" pitchFamily="18" charset="0"/>
                <a:cs typeface="Times New Roman" panose="02020603050405020304" pitchFamily="18" charset="0"/>
              </a:rPr>
              <a:t>S.Abirami</a:t>
            </a:r>
            <a:r>
              <a:rPr lang="en-IN" sz="2300" dirty="0">
                <a:latin typeface="Times New Roman" panose="02020603050405020304" pitchFamily="18" charset="0"/>
                <a:cs typeface="Times New Roman" panose="02020603050405020304" pitchFamily="18" charset="0"/>
              </a:rPr>
              <a:t>, </a:t>
            </a:r>
            <a:r>
              <a:rPr lang="en-IN" sz="2300" dirty="0" err="1">
                <a:latin typeface="Times New Roman" panose="02020603050405020304" pitchFamily="18" charset="0"/>
                <a:cs typeface="Times New Roman" panose="02020603050405020304" pitchFamily="18" charset="0"/>
              </a:rPr>
              <a:t>R.Indhumathi</a:t>
            </a:r>
            <a:r>
              <a:rPr lang="en-IN" sz="2300" dirty="0">
                <a:latin typeface="Times New Roman" panose="02020603050405020304" pitchFamily="18" charset="0"/>
                <a:cs typeface="Times New Roman" panose="02020603050405020304" pitchFamily="18" charset="0"/>
              </a:rPr>
              <a:t> and </a:t>
            </a:r>
            <a:r>
              <a:rPr lang="en-IN" sz="2300" dirty="0" err="1">
                <a:latin typeface="Times New Roman" panose="02020603050405020304" pitchFamily="18" charset="0"/>
                <a:cs typeface="Times New Roman" panose="02020603050405020304" pitchFamily="18" charset="0"/>
              </a:rPr>
              <a:t>S.Madhurambiga</a:t>
            </a:r>
            <a:r>
              <a:rPr lang="en-IN" sz="2300" dirty="0">
                <a:latin typeface="Times New Roman" panose="02020603050405020304" pitchFamily="18" charset="0"/>
                <a:cs typeface="Times New Roman" panose="02020603050405020304" pitchFamily="18" charset="0"/>
              </a:rPr>
              <a:t> “SMART DRIVE INNOVATION LI – FI ENABLED SMART TRANSACTIONS, ADAPTIVE LIGHTING AND AUTOMATED BRAKING FOR ENHANCED SAFETY AND DRIVE THRU EXPERIENCE” 2</a:t>
            </a:r>
            <a:r>
              <a:rPr lang="en-IN" sz="2300" baseline="30000" dirty="0">
                <a:latin typeface="Times New Roman" panose="02020603050405020304" pitchFamily="18" charset="0"/>
                <a:cs typeface="Times New Roman" panose="02020603050405020304" pitchFamily="18" charset="0"/>
              </a:rPr>
              <a:t>nd</a:t>
            </a:r>
            <a:r>
              <a:rPr lang="en-IN" sz="2300" dirty="0">
                <a:latin typeface="Times New Roman" panose="02020603050405020304" pitchFamily="18" charset="0"/>
                <a:cs typeface="Times New Roman" panose="02020603050405020304" pitchFamily="18" charset="0"/>
              </a:rPr>
              <a:t> IEEE International Conference on Device Intelligence, Computing and Communication Technologies (</a:t>
            </a:r>
            <a:r>
              <a:rPr lang="en-IN" sz="2300" b="1" dirty="0">
                <a:latin typeface="Times New Roman" panose="02020603050405020304" pitchFamily="18" charset="0"/>
                <a:cs typeface="Times New Roman" panose="02020603050405020304" pitchFamily="18" charset="0"/>
              </a:rPr>
              <a:t>DICCT – 2024</a:t>
            </a:r>
            <a:r>
              <a:rPr lang="en-IN" sz="2300" dirty="0">
                <a:latin typeface="Times New Roman" panose="02020603050405020304" pitchFamily="18" charset="0"/>
                <a:cs typeface="Times New Roman" panose="02020603050405020304" pitchFamily="18" charset="0"/>
              </a:rPr>
              <a:t>) organised by Graphic Era(Deemed to be University) during 14</a:t>
            </a:r>
            <a:r>
              <a:rPr lang="en-IN" sz="2300" baseline="30000" dirty="0">
                <a:latin typeface="Times New Roman" panose="02020603050405020304" pitchFamily="18" charset="0"/>
                <a:cs typeface="Times New Roman" panose="02020603050405020304" pitchFamily="18" charset="0"/>
              </a:rPr>
              <a:t>th</a:t>
            </a:r>
            <a:r>
              <a:rPr lang="en-IN" sz="2300" dirty="0">
                <a:latin typeface="Times New Roman" panose="02020603050405020304" pitchFamily="18" charset="0"/>
                <a:cs typeface="Times New Roman" panose="02020603050405020304" pitchFamily="18" charset="0"/>
              </a:rPr>
              <a:t> and 15</a:t>
            </a:r>
            <a:r>
              <a:rPr lang="en-IN" sz="2300" baseline="30000" dirty="0">
                <a:latin typeface="Times New Roman" panose="02020603050405020304" pitchFamily="18" charset="0"/>
                <a:cs typeface="Times New Roman" panose="02020603050405020304" pitchFamily="18" charset="0"/>
              </a:rPr>
              <a:t>th</a:t>
            </a:r>
            <a:r>
              <a:rPr lang="en-IN" sz="2300" dirty="0">
                <a:latin typeface="Times New Roman" panose="02020603050405020304" pitchFamily="18" charset="0"/>
                <a:cs typeface="Times New Roman" panose="02020603050405020304" pitchFamily="18" charset="0"/>
              </a:rPr>
              <a:t> March 2024.</a:t>
            </a:r>
            <a:r>
              <a:rPr lang="en-IN" sz="2300" b="1" dirty="0">
                <a:latin typeface="Times New Roman" panose="02020603050405020304" pitchFamily="18" charset="0"/>
                <a:cs typeface="Times New Roman" panose="02020603050405020304" pitchFamily="18" charset="0"/>
              </a:rPr>
              <a:t> (ACCEPTED FOR IEEE -EXPLORER).</a:t>
            </a:r>
            <a:endParaRPr lang="en-US" sz="23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6FE01E7F-46F4-4AAE-A36F-6837BDCE766E}" type="datetime1">
              <a:rPr lang="en-US" smtClean="0"/>
              <a:t>16-May-24</a:t>
            </a:fld>
            <a:endParaRPr lang="en-US"/>
          </a:p>
        </p:txBody>
      </p:sp>
      <p:sp>
        <p:nvSpPr>
          <p:cNvPr id="5" name="Slide Number Placeholder 4"/>
          <p:cNvSpPr>
            <a:spLocks noGrp="1"/>
          </p:cNvSpPr>
          <p:nvPr>
            <p:ph type="sldNum" sz="quarter" idx="12"/>
          </p:nvPr>
        </p:nvSpPr>
        <p:spPr/>
        <p:txBody>
          <a:bodyPr/>
          <a:lstStyle/>
          <a:p>
            <a:fld id="{217C6D6C-1014-4321-B4D9-35FEB9C03441}" type="slidenum">
              <a:rPr lang="en-US" smtClean="0"/>
              <a:t>21</a:t>
            </a:fld>
            <a:endParaRPr lang="en-US"/>
          </a:p>
        </p:txBody>
      </p:sp>
    </p:spTree>
    <p:extLst>
      <p:ext uri="{BB962C8B-B14F-4D97-AF65-F5344CB8AC3E}">
        <p14:creationId xmlns:p14="http://schemas.microsoft.com/office/powerpoint/2010/main" val="1950817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7030A0"/>
                </a:solidFill>
                <a:latin typeface="Algerian" panose="04020705040A02060702" pitchFamily="82" charset="0"/>
              </a:rPr>
              <a:t>contest exposure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IN" sz="2200" b="1" dirty="0" smtClean="0">
                <a:solidFill>
                  <a:prstClr val="black"/>
                </a:solidFill>
                <a:latin typeface="Times New Roman" panose="02020603050405020304" pitchFamily="18" charset="0"/>
                <a:cs typeface="Times New Roman" panose="02020603050405020304" pitchFamily="18" charset="0"/>
              </a:rPr>
              <a:t>  Contest </a:t>
            </a:r>
            <a:r>
              <a:rPr lang="en-IN" sz="2200" b="1" dirty="0">
                <a:solidFill>
                  <a:prstClr val="black"/>
                </a:solidFill>
                <a:latin typeface="Times New Roman" panose="02020603050405020304" pitchFamily="18" charset="0"/>
                <a:cs typeface="Times New Roman" panose="02020603050405020304" pitchFamily="18" charset="0"/>
              </a:rPr>
              <a:t>Name              </a:t>
            </a:r>
            <a:r>
              <a:rPr lang="en-IN" sz="2200" b="1" dirty="0" smtClean="0">
                <a:solidFill>
                  <a:prstClr val="black"/>
                </a:solidFill>
                <a:latin typeface="Times New Roman" panose="02020603050405020304" pitchFamily="18" charset="0"/>
                <a:cs typeface="Times New Roman" panose="02020603050405020304" pitchFamily="18" charset="0"/>
              </a:rPr>
              <a:t>          </a:t>
            </a:r>
            <a:r>
              <a:rPr lang="en-IN" sz="2200" b="1" dirty="0">
                <a:solidFill>
                  <a:prstClr val="black"/>
                </a:solidFill>
                <a:latin typeface="Times New Roman" panose="02020603050405020304" pitchFamily="18" charset="0"/>
                <a:cs typeface="Times New Roman" panose="02020603050405020304" pitchFamily="18" charset="0"/>
              </a:rPr>
              <a:t>:      </a:t>
            </a:r>
            <a:r>
              <a:rPr lang="en-IN" sz="2200" dirty="0" err="1">
                <a:solidFill>
                  <a:prstClr val="black"/>
                </a:solidFill>
                <a:latin typeface="Times New Roman" panose="02020603050405020304" pitchFamily="18" charset="0"/>
                <a:cs typeface="Times New Roman" panose="02020603050405020304" pitchFamily="18" charset="0"/>
              </a:rPr>
              <a:t>TECHguim</a:t>
            </a:r>
            <a:r>
              <a:rPr lang="en-IN" sz="2200" dirty="0">
                <a:solidFill>
                  <a:prstClr val="black"/>
                </a:solidFill>
                <a:latin typeface="Times New Roman" panose="02020603050405020304" pitchFamily="18" charset="0"/>
                <a:cs typeface="Times New Roman" panose="02020603050405020304" pitchFamily="18" charset="0"/>
              </a:rPr>
              <a:t> 7</a:t>
            </a:r>
            <a:r>
              <a:rPr lang="en-IN" sz="2200" baseline="30000" dirty="0">
                <a:solidFill>
                  <a:prstClr val="black"/>
                </a:solidFill>
                <a:latin typeface="Times New Roman" panose="02020603050405020304" pitchFamily="18" charset="0"/>
                <a:cs typeface="Times New Roman" panose="02020603050405020304" pitchFamily="18" charset="0"/>
              </a:rPr>
              <a:t>th</a:t>
            </a:r>
            <a:r>
              <a:rPr lang="en-IN" sz="2200" dirty="0">
                <a:solidFill>
                  <a:prstClr val="black"/>
                </a:solidFill>
                <a:latin typeface="Times New Roman" panose="02020603050405020304" pitchFamily="18" charset="0"/>
                <a:cs typeface="Times New Roman" panose="02020603050405020304" pitchFamily="18" charset="0"/>
              </a:rPr>
              <a:t> edition 2024</a:t>
            </a:r>
          </a:p>
          <a:p>
            <a:pPr>
              <a:buFont typeface="Wingdings" panose="05000000000000000000" pitchFamily="2" charset="2"/>
              <a:buChar char="Ø"/>
            </a:pPr>
            <a:r>
              <a:rPr lang="en-IN" sz="2200" b="1" dirty="0" smtClean="0">
                <a:solidFill>
                  <a:prstClr val="black"/>
                </a:solidFill>
                <a:latin typeface="Times New Roman" panose="02020603050405020304" pitchFamily="18" charset="0"/>
                <a:cs typeface="Times New Roman" panose="02020603050405020304" pitchFamily="18" charset="0"/>
              </a:rPr>
              <a:t>  Challenge </a:t>
            </a:r>
            <a:r>
              <a:rPr lang="en-IN" sz="2200" b="1" dirty="0">
                <a:solidFill>
                  <a:prstClr val="black"/>
                </a:solidFill>
                <a:latin typeface="Times New Roman" panose="02020603050405020304" pitchFamily="18" charset="0"/>
                <a:cs typeface="Times New Roman" panose="02020603050405020304" pitchFamily="18" charset="0"/>
              </a:rPr>
              <a:t>statement             :    “</a:t>
            </a:r>
            <a:r>
              <a:rPr lang="en-US" sz="2200" dirty="0">
                <a:solidFill>
                  <a:prstClr val="black"/>
                </a:solidFill>
                <a:latin typeface="Times New Roman" panose="02020603050405020304" pitchFamily="18" charset="0"/>
                <a:cs typeface="Times New Roman" panose="02020603050405020304" pitchFamily="18" charset="0"/>
              </a:rPr>
              <a:t>Glare caused a headlights high beam having a</a:t>
            </a:r>
          </a:p>
          <a:p>
            <a:pPr marL="0" indent="0">
              <a:buNone/>
            </a:pPr>
            <a:r>
              <a:rPr lang="en-IN" sz="2200" b="1" dirty="0">
                <a:solidFill>
                  <a:prstClr val="black"/>
                </a:solidFill>
                <a:latin typeface="Times New Roman" panose="02020603050405020304" pitchFamily="18" charset="0"/>
                <a:cs typeface="Times New Roman" panose="02020603050405020304" pitchFamily="18" charset="0"/>
              </a:rPr>
              <a:t> </a:t>
            </a:r>
            <a:r>
              <a:rPr lang="en-IN" sz="2200" b="1" dirty="0" smtClean="0">
                <a:solidFill>
                  <a:prstClr val="black"/>
                </a:solidFill>
                <a:latin typeface="Times New Roman" panose="02020603050405020304" pitchFamily="18" charset="0"/>
                <a:cs typeface="Times New Roman" panose="02020603050405020304" pitchFamily="18" charset="0"/>
              </a:rPr>
              <a:t>     </a:t>
            </a:r>
            <a:r>
              <a:rPr lang="en-IN" sz="2200" b="1" dirty="0">
                <a:solidFill>
                  <a:prstClr val="black"/>
                </a:solidFill>
                <a:latin typeface="Times New Roman" panose="02020603050405020304" pitchFamily="18" charset="0"/>
                <a:cs typeface="Times New Roman" panose="02020603050405020304" pitchFamily="18" charset="0"/>
              </a:rPr>
              <a:t>handled                       	                </a:t>
            </a:r>
            <a:r>
              <a:rPr lang="en-US" sz="2200" dirty="0">
                <a:solidFill>
                  <a:prstClr val="black"/>
                </a:solidFill>
                <a:latin typeface="Times New Roman" panose="02020603050405020304" pitchFamily="18" charset="0"/>
                <a:cs typeface="Times New Roman" panose="02020603050405020304" pitchFamily="18" charset="0"/>
              </a:rPr>
              <a:t>dazzling effect for oncoming traffic</a:t>
            </a:r>
            <a:r>
              <a:rPr lang="en-IN" sz="2200" b="1" dirty="0">
                <a:solidFill>
                  <a:prstClr val="black"/>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IN" sz="2200" b="1" dirty="0" smtClean="0">
                <a:solidFill>
                  <a:prstClr val="black"/>
                </a:solidFill>
                <a:latin typeface="Times New Roman" panose="02020603050405020304" pitchFamily="18" charset="0"/>
                <a:cs typeface="Times New Roman" panose="02020603050405020304" pitchFamily="18" charset="0"/>
              </a:rPr>
              <a:t>   Feature </a:t>
            </a:r>
            <a:r>
              <a:rPr lang="en-IN" sz="2200" b="1" dirty="0">
                <a:solidFill>
                  <a:prstClr val="black"/>
                </a:solidFill>
                <a:latin typeface="Times New Roman" panose="02020603050405020304" pitchFamily="18" charset="0"/>
                <a:cs typeface="Times New Roman" panose="02020603050405020304" pitchFamily="18" charset="0"/>
              </a:rPr>
              <a:t>of the project that </a:t>
            </a:r>
          </a:p>
          <a:p>
            <a:pPr marL="0" indent="0">
              <a:buNone/>
            </a:pPr>
            <a:r>
              <a:rPr lang="en-IN" sz="2200" b="1" dirty="0">
                <a:solidFill>
                  <a:prstClr val="black"/>
                </a:solidFill>
                <a:latin typeface="Times New Roman" panose="02020603050405020304" pitchFamily="18" charset="0"/>
                <a:cs typeface="Times New Roman" panose="02020603050405020304" pitchFamily="18" charset="0"/>
              </a:rPr>
              <a:t> </a:t>
            </a:r>
            <a:r>
              <a:rPr lang="en-IN" sz="2200" b="1" dirty="0" smtClean="0">
                <a:solidFill>
                  <a:prstClr val="black"/>
                </a:solidFill>
                <a:latin typeface="Times New Roman" panose="02020603050405020304" pitchFamily="18" charset="0"/>
                <a:cs typeface="Times New Roman" panose="02020603050405020304" pitchFamily="18" charset="0"/>
              </a:rPr>
              <a:t>     </a:t>
            </a:r>
            <a:r>
              <a:rPr lang="en-IN" sz="2200" b="1" dirty="0">
                <a:solidFill>
                  <a:prstClr val="black"/>
                </a:solidFill>
                <a:latin typeface="Times New Roman" panose="02020603050405020304" pitchFamily="18" charset="0"/>
                <a:cs typeface="Times New Roman" panose="02020603050405020304" pitchFamily="18" charset="0"/>
              </a:rPr>
              <a:t>contributes the challenge     :     </a:t>
            </a:r>
            <a:r>
              <a:rPr lang="en-IN" sz="2200" dirty="0">
                <a:solidFill>
                  <a:prstClr val="black"/>
                </a:solidFill>
                <a:latin typeface="Times New Roman" panose="02020603050405020304" pitchFamily="18" charset="0"/>
                <a:cs typeface="Times New Roman" panose="02020603050405020304" pitchFamily="18" charset="0"/>
              </a:rPr>
              <a:t>Adaptive lighting</a:t>
            </a:r>
          </a:p>
          <a:p>
            <a:pPr>
              <a:buFont typeface="Wingdings" panose="05000000000000000000" pitchFamily="2" charset="2"/>
              <a:buChar char="Ø"/>
            </a:pPr>
            <a:r>
              <a:rPr lang="en-IN" sz="2200" b="1" dirty="0" smtClean="0">
                <a:solidFill>
                  <a:prstClr val="black"/>
                </a:solidFill>
                <a:latin typeface="Times New Roman" panose="02020603050405020304" pitchFamily="18" charset="0"/>
                <a:cs typeface="Times New Roman" panose="02020603050405020304" pitchFamily="18" charset="0"/>
              </a:rPr>
              <a:t>   Participation </a:t>
            </a:r>
            <a:r>
              <a:rPr lang="en-IN" sz="2200" b="1" dirty="0">
                <a:solidFill>
                  <a:prstClr val="black"/>
                </a:solidFill>
                <a:latin typeface="Times New Roman" panose="02020603050405020304" pitchFamily="18" charset="0"/>
                <a:cs typeface="Times New Roman" panose="02020603050405020304" pitchFamily="18" charset="0"/>
              </a:rPr>
              <a:t>Status             </a:t>
            </a:r>
            <a:r>
              <a:rPr lang="en-IN" sz="2200" b="1" dirty="0" smtClean="0">
                <a:solidFill>
                  <a:prstClr val="black"/>
                </a:solidFill>
                <a:latin typeface="Times New Roman" panose="02020603050405020304" pitchFamily="18" charset="0"/>
                <a:cs typeface="Times New Roman" panose="02020603050405020304" pitchFamily="18" charset="0"/>
              </a:rPr>
              <a:t>:     </a:t>
            </a:r>
            <a:r>
              <a:rPr lang="en-IN" sz="2200" dirty="0">
                <a:solidFill>
                  <a:prstClr val="black"/>
                </a:solidFill>
                <a:latin typeface="Times New Roman" panose="02020603050405020304" pitchFamily="18" charset="0"/>
                <a:cs typeface="Times New Roman" panose="02020603050405020304" pitchFamily="18" charset="0"/>
              </a:rPr>
              <a:t>At Stage </a:t>
            </a:r>
            <a:r>
              <a:rPr lang="en-IN" sz="2200" dirty="0" smtClean="0">
                <a:solidFill>
                  <a:prstClr val="black"/>
                </a:solidFill>
                <a:latin typeface="Times New Roman" panose="02020603050405020304" pitchFamily="18" charset="0"/>
                <a:cs typeface="Times New Roman" panose="02020603050405020304" pitchFamily="18" charset="0"/>
              </a:rPr>
              <a:t>- </a:t>
            </a:r>
            <a:r>
              <a:rPr lang="en-IN" sz="2200" b="1" dirty="0">
                <a:solidFill>
                  <a:prstClr val="black"/>
                </a:solidFill>
                <a:latin typeface="Times New Roman" panose="02020603050405020304" pitchFamily="18" charset="0"/>
                <a:cs typeface="Times New Roman" panose="02020603050405020304" pitchFamily="18" charset="0"/>
              </a:rPr>
              <a:t>POC demonstration</a:t>
            </a:r>
          </a:p>
        </p:txBody>
      </p:sp>
      <p:sp>
        <p:nvSpPr>
          <p:cNvPr id="4" name="Date Placeholder 3"/>
          <p:cNvSpPr>
            <a:spLocks noGrp="1"/>
          </p:cNvSpPr>
          <p:nvPr>
            <p:ph type="dt" sz="half" idx="10"/>
          </p:nvPr>
        </p:nvSpPr>
        <p:spPr/>
        <p:txBody>
          <a:bodyPr/>
          <a:lstStyle/>
          <a:p>
            <a:fld id="{6FE01E7F-46F4-4AAE-A36F-6837BDCE766E}" type="datetime1">
              <a:rPr lang="en-US" smtClean="0"/>
              <a:t>16-May-24</a:t>
            </a:fld>
            <a:endParaRPr lang="en-US"/>
          </a:p>
        </p:txBody>
      </p:sp>
      <p:sp>
        <p:nvSpPr>
          <p:cNvPr id="5" name="Slide Number Placeholder 4"/>
          <p:cNvSpPr>
            <a:spLocks noGrp="1"/>
          </p:cNvSpPr>
          <p:nvPr>
            <p:ph type="sldNum" sz="quarter" idx="12"/>
          </p:nvPr>
        </p:nvSpPr>
        <p:spPr/>
        <p:txBody>
          <a:bodyPr/>
          <a:lstStyle/>
          <a:p>
            <a:fld id="{217C6D6C-1014-4321-B4D9-35FEB9C03441}" type="slidenum">
              <a:rPr lang="en-US" smtClean="0"/>
              <a:t>22</a:t>
            </a:fld>
            <a:endParaRPr lang="en-US"/>
          </a:p>
        </p:txBody>
      </p:sp>
    </p:spTree>
    <p:extLst>
      <p:ext uri="{BB962C8B-B14F-4D97-AF65-F5344CB8AC3E}">
        <p14:creationId xmlns:p14="http://schemas.microsoft.com/office/powerpoint/2010/main" val="333839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25596"/>
            <a:ext cx="10515600" cy="1325563"/>
          </a:xfrm>
        </p:spPr>
        <p:txBody>
          <a:bodyPr/>
          <a:lstStyle/>
          <a:p>
            <a:pPr algn="ctr"/>
            <a:r>
              <a:rPr lang="en-US" sz="4000" b="1" dirty="0">
                <a:solidFill>
                  <a:srgbClr val="7030A0"/>
                </a:solidFill>
                <a:latin typeface="Algerian" panose="04020705040A02060702" pitchFamily="82" charset="0"/>
              </a:rPr>
              <a:t>REFERENCEs</a:t>
            </a:r>
            <a:r>
              <a:rPr lang="en-US" dirty="0"/>
              <a:t> </a:t>
            </a:r>
            <a:endParaRPr lang="en-IN" dirty="0"/>
          </a:p>
        </p:txBody>
      </p:sp>
      <p:sp>
        <p:nvSpPr>
          <p:cNvPr id="3" name="Content Placeholder 2"/>
          <p:cNvSpPr>
            <a:spLocks noGrp="1"/>
          </p:cNvSpPr>
          <p:nvPr>
            <p:ph idx="1"/>
          </p:nvPr>
        </p:nvSpPr>
        <p:spPr>
          <a:xfrm>
            <a:off x="732863" y="1499076"/>
            <a:ext cx="10620935" cy="4747178"/>
          </a:xfrm>
        </p:spPr>
        <p:txBody>
          <a:bodyPr>
            <a:normAutofit/>
          </a:bodyPr>
          <a:lstStyle/>
          <a:p>
            <a:pPr marL="457200" indent="-457200" algn="just">
              <a:buAutoNum type="arabicPeriod"/>
            </a:pPr>
            <a:r>
              <a:rPr lang="en-IN" sz="1600" dirty="0">
                <a:latin typeface="Times New Roman" panose="02020603050405020304" pitchFamily="18" charset="0"/>
                <a:cs typeface="Times New Roman" panose="02020603050405020304" pitchFamily="18" charset="0"/>
              </a:rPr>
              <a:t>Harald Haas, Liang Yin, Cheng Chen , Stefan </a:t>
            </a:r>
            <a:r>
              <a:rPr lang="en-IN" sz="1600" dirty="0" err="1">
                <a:latin typeface="Times New Roman" panose="02020603050405020304" pitchFamily="18" charset="0"/>
                <a:cs typeface="Times New Roman" panose="02020603050405020304" pitchFamily="18" charset="0"/>
              </a:rPr>
              <a:t>Videv</a:t>
            </a:r>
            <a:r>
              <a:rPr lang="en-IN" sz="1600" dirty="0">
                <a:latin typeface="Times New Roman" panose="02020603050405020304" pitchFamily="18" charset="0"/>
                <a:cs typeface="Times New Roman" panose="02020603050405020304" pitchFamily="18" charset="0"/>
              </a:rPr>
              <a:t>, Damian </a:t>
            </a:r>
            <a:r>
              <a:rPr lang="en-IN" sz="1600" dirty="0" err="1">
                <a:latin typeface="Times New Roman" panose="02020603050405020304" pitchFamily="18" charset="0"/>
                <a:cs typeface="Times New Roman" panose="02020603050405020304" pitchFamily="18" charset="0"/>
              </a:rPr>
              <a:t>Parol</a:t>
            </a:r>
            <a:r>
              <a:rPr lang="en-IN" sz="1600" dirty="0">
                <a:latin typeface="Times New Roman" panose="02020603050405020304" pitchFamily="18" charset="0"/>
                <a:cs typeface="Times New Roman" panose="02020603050405020304" pitchFamily="18" charset="0"/>
              </a:rPr>
              <a:t>, Enrique </a:t>
            </a:r>
            <a:r>
              <a:rPr lang="en-IN" sz="1600" dirty="0" err="1">
                <a:latin typeface="Times New Roman" panose="02020603050405020304" pitchFamily="18" charset="0"/>
                <a:cs typeface="Times New Roman" panose="02020603050405020304" pitchFamily="18" charset="0"/>
              </a:rPr>
              <a:t>Poves</a:t>
            </a:r>
            <a:r>
              <a:rPr lang="en-IN" sz="1600" dirty="0">
                <a:latin typeface="Times New Roman" panose="02020603050405020304" pitchFamily="18" charset="0"/>
                <a:cs typeface="Times New Roman" panose="02020603050405020304" pitchFamily="18" charset="0"/>
              </a:rPr>
              <a:t>, Hamada </a:t>
            </a:r>
            <a:r>
              <a:rPr lang="en-IN" sz="1600" dirty="0" err="1">
                <a:latin typeface="Times New Roman" panose="02020603050405020304" pitchFamily="18" charset="0"/>
                <a:cs typeface="Times New Roman" panose="02020603050405020304" pitchFamily="18" charset="0"/>
              </a:rPr>
              <a:t>Alshaer</a:t>
            </a:r>
            <a:r>
              <a:rPr lang="en-IN" sz="1600" dirty="0">
                <a:latin typeface="Times New Roman" panose="02020603050405020304" pitchFamily="18" charset="0"/>
                <a:cs typeface="Times New Roman" panose="02020603050405020304" pitchFamily="18" charset="0"/>
              </a:rPr>
              <a:t>, Mohamed </a:t>
            </a:r>
            <a:r>
              <a:rPr lang="en-IN" sz="1600" dirty="0" err="1">
                <a:latin typeface="Times New Roman" panose="02020603050405020304" pitchFamily="18" charset="0"/>
                <a:cs typeface="Times New Roman" panose="02020603050405020304" pitchFamily="18" charset="0"/>
              </a:rPr>
              <a:t>SufyanIslim</a:t>
            </a:r>
            <a:r>
              <a:rPr lang="en-IN" sz="1600" dirty="0">
                <a:latin typeface="Times New Roman" panose="02020603050405020304" pitchFamily="18" charset="0"/>
                <a:cs typeface="Times New Roman" panose="02020603050405020304" pitchFamily="18" charset="0"/>
              </a:rPr>
              <a:t> ,” Introduction to indoor networking concepts and challenges in </a:t>
            </a:r>
            <a:r>
              <a:rPr lang="en-IN" sz="1600" dirty="0" err="1">
                <a:latin typeface="Times New Roman" panose="02020603050405020304" pitchFamily="18" charset="0"/>
                <a:cs typeface="Times New Roman" panose="02020603050405020304" pitchFamily="18" charset="0"/>
              </a:rPr>
              <a:t>LiFi</a:t>
            </a:r>
            <a:r>
              <a:rPr lang="en-IN" sz="1600" dirty="0">
                <a:latin typeface="Times New Roman" panose="02020603050405020304" pitchFamily="18" charset="0"/>
                <a:cs typeface="Times New Roman" panose="02020603050405020304" pitchFamily="18" charset="0"/>
              </a:rPr>
              <a:t>”, IEEE/OSA Journal of Optical Communications and Networking ( Volume: 12 , Issue: 2 , February 2020 ).</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W.-L. </a:t>
            </a:r>
            <a:r>
              <a:rPr lang="en-US" sz="1600" dirty="0" err="1">
                <a:latin typeface="Times New Roman" panose="02020603050405020304" pitchFamily="18" charset="0"/>
                <a:cs typeface="Times New Roman" panose="02020603050405020304" pitchFamily="18" charset="0"/>
              </a:rPr>
              <a:t>Jin</a:t>
            </a:r>
            <a:r>
              <a:rPr lang="en-US" sz="1600" dirty="0">
                <a:latin typeface="Times New Roman" panose="02020603050405020304" pitchFamily="18" charset="0"/>
                <a:cs typeface="Times New Roman" panose="02020603050405020304" pitchFamily="18" charset="0"/>
              </a:rPr>
              <a:t>, “SPIVC: A Smartphone-based inter-vehicle communication system,” Proceedings of Transportation Research Board Annual Meeting, 2012.</a:t>
            </a:r>
          </a:p>
          <a:p>
            <a:pPr marL="457200" indent="-457200" algn="just">
              <a:buAutoNum type="arabicPeriod"/>
            </a:pPr>
            <a:r>
              <a:rPr lang="en-US" sz="1600" dirty="0" err="1">
                <a:latin typeface="Times New Roman" panose="02020603050405020304" pitchFamily="18" charset="0"/>
                <a:cs typeface="Times New Roman" panose="02020603050405020304" pitchFamily="18" charset="0"/>
              </a:rPr>
              <a:t>Jaina</a:t>
            </a:r>
            <a:r>
              <a:rPr lang="en-US" sz="1600" dirty="0">
                <a:latin typeface="Times New Roman" panose="02020603050405020304" pitchFamily="18" charset="0"/>
                <a:cs typeface="Times New Roman" panose="02020603050405020304" pitchFamily="18" charset="0"/>
              </a:rPr>
              <a:t> Patel , </a:t>
            </a:r>
            <a:r>
              <a:rPr lang="en-US" sz="1600" dirty="0" err="1">
                <a:latin typeface="Times New Roman" panose="02020603050405020304" pitchFamily="18" charset="0"/>
                <a:cs typeface="Times New Roman" panose="02020603050405020304" pitchFamily="18" charset="0"/>
              </a:rPr>
              <a:t>Pranati</a:t>
            </a:r>
            <a:r>
              <a:rPr lang="en-US" sz="1600" dirty="0">
                <a:latin typeface="Times New Roman" panose="02020603050405020304" pitchFamily="18" charset="0"/>
                <a:cs typeface="Times New Roman" panose="02020603050405020304" pitchFamily="18" charset="0"/>
              </a:rPr>
              <a:t> Trivedi , </a:t>
            </a:r>
            <a:r>
              <a:rPr lang="en-US" sz="1600" dirty="0" err="1">
                <a:latin typeface="Times New Roman" panose="02020603050405020304" pitchFamily="18" charset="0"/>
                <a:cs typeface="Times New Roman" panose="02020603050405020304" pitchFamily="18" charset="0"/>
              </a:rPr>
              <a:t>Drashti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Patel,”A</a:t>
            </a:r>
            <a:r>
              <a:rPr lang="en-US" sz="1600" dirty="0">
                <a:latin typeface="Times New Roman" panose="02020603050405020304" pitchFamily="18" charset="0"/>
                <a:cs typeface="Times New Roman" panose="02020603050405020304" pitchFamily="18" charset="0"/>
              </a:rPr>
              <a:t> Performance Analysis of “Light Fidelity” and “Internet of Things” &amp; It's Application”, 2017 International Conference on Transforming Engineering Education (ICTEE).</a:t>
            </a:r>
          </a:p>
          <a:p>
            <a:pPr marL="457200" indent="-457200" algn="just">
              <a:buAutoNum type="arabicPeriod"/>
            </a:pPr>
            <a:r>
              <a:rPr lang="en-IN" sz="1600" dirty="0">
                <a:latin typeface="Times New Roman" panose="02020603050405020304" pitchFamily="18" charset="0"/>
                <a:cs typeface="Times New Roman" panose="02020603050405020304" pitchFamily="18" charset="0"/>
              </a:rPr>
              <a:t>Niharika Mishra, Monika Rai, </a:t>
            </a:r>
            <a:r>
              <a:rPr lang="en-IN" sz="1600" dirty="0" err="1">
                <a:latin typeface="Times New Roman" panose="02020603050405020304" pitchFamily="18" charset="0"/>
                <a:cs typeface="Times New Roman" panose="02020603050405020304" pitchFamily="18" charset="0"/>
              </a:rPr>
              <a:t>RiyaMandal</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HarjeetKaur</a:t>
            </a:r>
            <a:r>
              <a:rPr lang="en-IN" sz="1600" dirty="0">
                <a:latin typeface="Times New Roman" panose="02020603050405020304" pitchFamily="18" charset="0"/>
                <a:cs typeface="Times New Roman" panose="02020603050405020304" pitchFamily="18" charset="0"/>
              </a:rPr>
              <a:t>.”Navigation System using Light Fidelity” 2018 2nd International Conference on Trends in Electronics and Informatics (ICOEI).</a:t>
            </a:r>
          </a:p>
          <a:p>
            <a:pPr marL="514350" indent="-514350" algn="just">
              <a:buFont typeface="+mj-lt"/>
              <a:buAutoNum type="arabicPeriod" startAt="5"/>
            </a:pPr>
            <a:r>
              <a:rPr lang="en-US" sz="1600" dirty="0">
                <a:latin typeface="Times New Roman" panose="02020603050405020304" pitchFamily="18" charset="0"/>
                <a:cs typeface="Times New Roman" panose="02020603050405020304" pitchFamily="18" charset="0"/>
              </a:rPr>
              <a:t>Harald Haas, Liang Yin, </a:t>
            </a:r>
            <a:r>
              <a:rPr lang="en-US" sz="1600" dirty="0" err="1">
                <a:latin typeface="Times New Roman" panose="02020603050405020304" pitchFamily="18" charset="0"/>
                <a:cs typeface="Times New Roman" panose="02020603050405020304" pitchFamily="18" charset="0"/>
              </a:rPr>
              <a:t>Yunlu</a:t>
            </a:r>
            <a:r>
              <a:rPr lang="en-US" sz="1600" dirty="0">
                <a:latin typeface="Times New Roman" panose="02020603050405020304" pitchFamily="18" charset="0"/>
                <a:cs typeface="Times New Roman" panose="02020603050405020304" pitchFamily="18" charset="0"/>
              </a:rPr>
              <a:t> Wang, Cheng Chen,” What Is </a:t>
            </a:r>
            <a:r>
              <a:rPr lang="en-US" sz="1600" dirty="0" err="1">
                <a:latin typeface="Times New Roman" panose="02020603050405020304" pitchFamily="18" charset="0"/>
                <a:cs typeface="Times New Roman" panose="02020603050405020304" pitchFamily="18" charset="0"/>
              </a:rPr>
              <a:t>LiFi</a:t>
            </a:r>
            <a:r>
              <a:rPr lang="en-US" sz="1600" dirty="0">
                <a:latin typeface="Times New Roman" panose="02020603050405020304" pitchFamily="18" charset="0"/>
                <a:cs typeface="Times New Roman" panose="02020603050405020304" pitchFamily="18" charset="0"/>
              </a:rPr>
              <a:t>?”,      Journal of Lightwave Technology (Volume:34, Issue:6, March15,2016 ).</a:t>
            </a:r>
          </a:p>
          <a:p>
            <a:pPr marL="514350" indent="-514350" algn="just">
              <a:buFont typeface="+mj-lt"/>
              <a:buAutoNum type="arabicPeriod" startAt="5"/>
            </a:pPr>
            <a:r>
              <a:rPr lang="en-US" sz="1600" dirty="0">
                <a:latin typeface="Times New Roman" panose="02020603050405020304" pitchFamily="18" charset="0"/>
                <a:cs typeface="Times New Roman" panose="02020603050405020304" pitchFamily="18" charset="0"/>
              </a:rPr>
              <a:t>MOSAIF </a:t>
            </a:r>
            <a:r>
              <a:rPr lang="en-US" sz="1600" dirty="0" err="1">
                <a:latin typeface="Times New Roman" panose="02020603050405020304" pitchFamily="18" charset="0"/>
                <a:cs typeface="Times New Roman" panose="02020603050405020304" pitchFamily="18" charset="0"/>
              </a:rPr>
              <a:t>Afaf</a:t>
            </a:r>
            <a:r>
              <a:rPr lang="en-US" sz="1600" dirty="0">
                <a:latin typeface="Times New Roman" panose="02020603050405020304" pitchFamily="18" charset="0"/>
                <a:cs typeface="Times New Roman" panose="02020603050405020304" pitchFamily="18" charset="0"/>
              </a:rPr>
              <a:t>, RAKRAK Said ”An Indoor Wireless Visual Sensor Network basing on Light-Fidelity Communication”,2017 International Conference on Wireless Networks and Mobile Communications (WINCOM).</a:t>
            </a:r>
          </a:p>
          <a:p>
            <a:pPr marL="514350" indent="-514350" algn="just">
              <a:buFont typeface="+mj-lt"/>
              <a:buAutoNum type="arabicPeriod" startAt="5"/>
            </a:pPr>
            <a:r>
              <a:rPr lang="en-US" sz="1600" dirty="0">
                <a:latin typeface="Times New Roman" panose="02020603050405020304" pitchFamily="18" charset="0"/>
                <a:cs typeface="Times New Roman" panose="02020603050405020304" pitchFamily="18" charset="0"/>
              </a:rPr>
              <a:t>Justice </a:t>
            </a:r>
            <a:r>
              <a:rPr lang="en-US" sz="1600" dirty="0" err="1">
                <a:latin typeface="Times New Roman" panose="02020603050405020304" pitchFamily="18" charset="0"/>
                <a:cs typeface="Times New Roman" panose="02020603050405020304" pitchFamily="18" charset="0"/>
              </a:rPr>
              <a:t>OwusuAgyemang</a:t>
            </a:r>
            <a:r>
              <a:rPr lang="en-US" sz="1600" dirty="0">
                <a:latin typeface="Times New Roman" panose="02020603050405020304" pitchFamily="18" charset="0"/>
                <a:cs typeface="Times New Roman" panose="02020603050405020304" pitchFamily="18" charset="0"/>
              </a:rPr>
              <a:t>, Jerry John </a:t>
            </a:r>
            <a:r>
              <a:rPr lang="en-US" sz="1600" dirty="0" err="1">
                <a:latin typeface="Times New Roman" panose="02020603050405020304" pitchFamily="18" charset="0"/>
                <a:cs typeface="Times New Roman" panose="02020603050405020304" pitchFamily="18" charset="0"/>
              </a:rPr>
              <a:t>Kponyo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Mouzna</a:t>
            </a:r>
            <a:r>
              <a:rPr lang="en-US" sz="1600" dirty="0">
                <a:latin typeface="Times New Roman" panose="02020603050405020304" pitchFamily="18" charset="0"/>
                <a:cs typeface="Times New Roman" panose="02020603050405020304" pitchFamily="18" charset="0"/>
              </a:rPr>
              <a:t> Joseph, “Light Fidelity(</a:t>
            </a:r>
            <a:r>
              <a:rPr lang="en-US" sz="1600" dirty="0" err="1">
                <a:latin typeface="Times New Roman" panose="02020603050405020304" pitchFamily="18" charset="0"/>
                <a:cs typeface="Times New Roman" panose="02020603050405020304" pitchFamily="18" charset="0"/>
              </a:rPr>
              <a:t>LiFi</a:t>
            </a:r>
            <a:r>
              <a:rPr lang="en-US" sz="1600" dirty="0">
                <a:latin typeface="Times New Roman" panose="02020603050405020304" pitchFamily="18" charset="0"/>
                <a:cs typeface="Times New Roman" panose="02020603050405020304" pitchFamily="18" charset="0"/>
              </a:rPr>
              <a:t>) as An Alternative Data Transmission Medium in VANET” , 2017 European Modelling Symposium (EMS).</a:t>
            </a:r>
          </a:p>
          <a:p>
            <a:pPr marL="514350" indent="-514350" algn="just">
              <a:buFont typeface="+mj-lt"/>
              <a:buAutoNum type="arabicPeriod" startAt="5"/>
            </a:pPr>
            <a:r>
              <a:rPr lang="en-US" sz="1600" dirty="0">
                <a:latin typeface="Times New Roman" panose="02020603050405020304" pitchFamily="18" charset="0"/>
                <a:cs typeface="Times New Roman" panose="02020603050405020304" pitchFamily="18" charset="0"/>
              </a:rPr>
              <a:t>Niharika Mishra, Monika Rai, </a:t>
            </a:r>
            <a:r>
              <a:rPr lang="en-US" sz="1600" dirty="0" err="1">
                <a:latin typeface="Times New Roman" panose="02020603050405020304" pitchFamily="18" charset="0"/>
                <a:cs typeface="Times New Roman" panose="02020603050405020304" pitchFamily="18" charset="0"/>
              </a:rPr>
              <a:t>RiyaMandal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HarjeetKaur</a:t>
            </a:r>
            <a:r>
              <a:rPr lang="en-US" sz="1600" dirty="0">
                <a:latin typeface="Times New Roman" panose="02020603050405020304" pitchFamily="18" charset="0"/>
                <a:cs typeface="Times New Roman" panose="02020603050405020304" pitchFamily="18" charset="0"/>
              </a:rPr>
              <a:t>.”Navigation System using Light Fidelity” 2018 2nd International Conference on Trends in Electronics and Informatics (ICOEI). </a:t>
            </a:r>
          </a:p>
          <a:p>
            <a:pPr marL="0" indent="0" algn="just">
              <a:buNone/>
            </a:pPr>
            <a:endParaRPr lang="en-IN" sz="1600" u="sng" dirty="0">
              <a:solidFill>
                <a:schemeClr val="accent5"/>
              </a:solidFill>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a:xfrm>
            <a:off x="0" y="6492875"/>
            <a:ext cx="2743200" cy="365125"/>
          </a:xfrm>
        </p:spPr>
        <p:txBody>
          <a:bodyPr/>
          <a:lstStyle/>
          <a:p>
            <a:fld id="{7597AA78-6143-4536-B14F-70BFD484D4CC}" type="datetime1">
              <a:rPr lang="en-US" smtClean="0"/>
              <a:t>16-May-24</a:t>
            </a:fld>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864" y="36988"/>
            <a:ext cx="10515600" cy="1325563"/>
          </a:xfrm>
        </p:spPr>
        <p:txBody>
          <a:bodyPr/>
          <a:lstStyle/>
          <a:p>
            <a:pPr algn="ctr"/>
            <a:r>
              <a:rPr lang="en-US" sz="4000" b="1" dirty="0">
                <a:solidFill>
                  <a:srgbClr val="7030A0"/>
                </a:solidFill>
                <a:latin typeface="Algerian" panose="04020705040A02060702" pitchFamily="82" charset="0"/>
              </a:rPr>
              <a:t>REFERENCEs</a:t>
            </a:r>
            <a:r>
              <a:rPr lang="en-US" dirty="0"/>
              <a:t> </a:t>
            </a:r>
            <a:endParaRPr lang="en-IN" dirty="0"/>
          </a:p>
        </p:txBody>
      </p:sp>
      <p:sp>
        <p:nvSpPr>
          <p:cNvPr id="3" name="Content Placeholder 2"/>
          <p:cNvSpPr>
            <a:spLocks noGrp="1"/>
          </p:cNvSpPr>
          <p:nvPr>
            <p:ph idx="1"/>
          </p:nvPr>
        </p:nvSpPr>
        <p:spPr>
          <a:xfrm>
            <a:off x="309093" y="1120461"/>
            <a:ext cx="11230377" cy="5473521"/>
          </a:xfrm>
        </p:spPr>
        <p:txBody>
          <a:bodyPr>
            <a:normAutofit/>
          </a:bodyPr>
          <a:lstStyle/>
          <a:p>
            <a:pPr marL="914400" lvl="1" indent="-457200" algn="just">
              <a:buFont typeface="+mj-lt"/>
              <a:buAutoNum type="arabicPeriod" startAt="9"/>
            </a:pPr>
            <a:r>
              <a:rPr lang="en-US" sz="1600" dirty="0">
                <a:latin typeface="Times New Roman" panose="02020603050405020304" pitchFamily="18" charset="0"/>
                <a:cs typeface="Times New Roman" panose="02020603050405020304" pitchFamily="18" charset="0"/>
              </a:rPr>
              <a:t>Y. Yang and X. Wang, "Fast RFID Tag Sorting at the Edge for Internet of Things," in IEEE Access, vol. 9, pp. 90268-90282, 2021,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10.1109/ACCESS.2021.3090438.</a:t>
            </a:r>
          </a:p>
          <a:p>
            <a:pPr marL="914400" lvl="1" indent="-457200" algn="just">
              <a:buFont typeface="+mj-lt"/>
              <a:buAutoNum type="arabicPeriod" startAt="9"/>
            </a:pPr>
            <a:r>
              <a:rPr lang="en-US" sz="1600" dirty="0">
                <a:latin typeface="Times New Roman" panose="02020603050405020304" pitchFamily="18" charset="0"/>
                <a:cs typeface="Times New Roman" panose="02020603050405020304" pitchFamily="18" charset="0"/>
              </a:rPr>
              <a:t>S. </a:t>
            </a:r>
            <a:r>
              <a:rPr lang="en-US" sz="1600" dirty="0" err="1">
                <a:latin typeface="Times New Roman" panose="02020603050405020304" pitchFamily="18" charset="0"/>
                <a:cs typeface="Times New Roman" panose="02020603050405020304" pitchFamily="18" charset="0"/>
              </a:rPr>
              <a:t>Guohui</a:t>
            </a:r>
            <a:r>
              <a:rPr lang="en-US" sz="1600" dirty="0">
                <a:latin typeface="Times New Roman" panose="02020603050405020304" pitchFamily="18" charset="0"/>
                <a:cs typeface="Times New Roman" panose="02020603050405020304" pitchFamily="18" charset="0"/>
              </a:rPr>
              <a:t> et al., "Research on Payment, Clearing and Settlement System Based on Electric Vehicle Intelligent Networking Platform," 2021 International Conference on Power System Technology (POWERCON), Haikou, China, 2021, pp. 678-683,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10.1109/POWERCON53785.2021.9697723.</a:t>
            </a:r>
          </a:p>
          <a:p>
            <a:pPr marL="914400" lvl="1" indent="-457200" algn="just">
              <a:buFont typeface="+mj-lt"/>
              <a:buAutoNum type="arabicPeriod" startAt="9"/>
            </a:pPr>
            <a:r>
              <a:rPr lang="en-US" sz="1600" dirty="0">
                <a:latin typeface="Times New Roman" panose="02020603050405020304" pitchFamily="18" charset="0"/>
                <a:cs typeface="Times New Roman" panose="02020603050405020304" pitchFamily="18" charset="0"/>
              </a:rPr>
              <a:t>D. </a:t>
            </a:r>
            <a:r>
              <a:rPr lang="en-US" sz="1600" dirty="0" err="1">
                <a:latin typeface="Times New Roman" panose="02020603050405020304" pitchFamily="18" charset="0"/>
                <a:cs typeface="Times New Roman" panose="02020603050405020304" pitchFamily="18" charset="0"/>
              </a:rPr>
              <a:t>Pašalić</a:t>
            </a:r>
            <a:r>
              <a:rPr lang="en-US" sz="1600" dirty="0">
                <a:latin typeface="Times New Roman" panose="02020603050405020304" pitchFamily="18" charset="0"/>
                <a:cs typeface="Times New Roman" panose="02020603050405020304" pitchFamily="18" charset="0"/>
              </a:rPr>
              <a:t>, B. </a:t>
            </a:r>
            <a:r>
              <a:rPr lang="en-US" sz="1600" dirty="0" err="1">
                <a:latin typeface="Times New Roman" panose="02020603050405020304" pitchFamily="18" charset="0"/>
                <a:cs typeface="Times New Roman" panose="02020603050405020304" pitchFamily="18" charset="0"/>
              </a:rPr>
              <a:t>Cvijić</a:t>
            </a:r>
            <a:r>
              <a:rPr lang="en-US" sz="1600" dirty="0">
                <a:latin typeface="Times New Roman" panose="02020603050405020304" pitchFamily="18" charset="0"/>
                <a:cs typeface="Times New Roman" panose="02020603050405020304" pitchFamily="18" charset="0"/>
              </a:rPr>
              <a:t>, D. </a:t>
            </a:r>
            <a:r>
              <a:rPr lang="en-US" sz="1600" dirty="0" err="1">
                <a:latin typeface="Times New Roman" panose="02020603050405020304" pitchFamily="18" charset="0"/>
                <a:cs typeface="Times New Roman" panose="02020603050405020304" pitchFamily="18" charset="0"/>
              </a:rPr>
              <a:t>Bundalo</a:t>
            </a:r>
            <a:r>
              <a:rPr lang="en-US" sz="1600" dirty="0">
                <a:latin typeface="Times New Roman" panose="02020603050405020304" pitchFamily="18" charset="0"/>
                <a:cs typeface="Times New Roman" panose="02020603050405020304" pitchFamily="18" charset="0"/>
              </a:rPr>
              <a:t>, Z. </a:t>
            </a:r>
            <a:r>
              <a:rPr lang="en-US" sz="1600" dirty="0" err="1">
                <a:latin typeface="Times New Roman" panose="02020603050405020304" pitchFamily="18" charset="0"/>
                <a:cs typeface="Times New Roman" panose="02020603050405020304" pitchFamily="18" charset="0"/>
              </a:rPr>
              <a:t>Bundalo</a:t>
            </a:r>
            <a:r>
              <a:rPr lang="en-US" sz="1600" dirty="0">
                <a:latin typeface="Times New Roman" panose="02020603050405020304" pitchFamily="18" charset="0"/>
                <a:cs typeface="Times New Roman" panose="02020603050405020304" pitchFamily="18" charset="0"/>
              </a:rPr>
              <a:t> and R. </a:t>
            </a:r>
            <a:r>
              <a:rPr lang="en-US" sz="1600" dirty="0" err="1">
                <a:latin typeface="Times New Roman" panose="02020603050405020304" pitchFamily="18" charset="0"/>
                <a:cs typeface="Times New Roman" panose="02020603050405020304" pitchFamily="18" charset="0"/>
              </a:rPr>
              <a:t>Stojanović</a:t>
            </a:r>
            <a:r>
              <a:rPr lang="en-US" sz="1600" dirty="0">
                <a:latin typeface="Times New Roman" panose="02020603050405020304" pitchFamily="18" charset="0"/>
                <a:cs typeface="Times New Roman" panose="02020603050405020304" pitchFamily="18" charset="0"/>
              </a:rPr>
              <a:t>, "Vehicle toll payment system based on Internet of Things concept," 2016 5th Mediterranean Conference on Embedded Computing (MECO), Bar, Montenegro, 2016, pp. 485-488,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10.1109/MECO.2016.7525699.</a:t>
            </a:r>
          </a:p>
          <a:p>
            <a:pPr marL="914400" lvl="1" indent="-457200" algn="just">
              <a:buFont typeface="+mj-lt"/>
              <a:buAutoNum type="arabicPeriod" startAt="9"/>
            </a:pPr>
            <a:r>
              <a:rPr lang="en-US" sz="1600" dirty="0">
                <a:latin typeface="Times New Roman" panose="02020603050405020304" pitchFamily="18" charset="0"/>
                <a:cs typeface="Times New Roman" panose="02020603050405020304" pitchFamily="18" charset="0"/>
              </a:rPr>
              <a:t>N. Lu, N. Cheng, N. Zhang, X. Shen and J. W. Mark, "Connected Vehicles: Solutions and Challenges," in IEEE Internet of Things Journal, vol. 1, no. 4, pp. 289-299, Aug. 2014,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10.1109/JIOT.2014.2327587.</a:t>
            </a:r>
          </a:p>
          <a:p>
            <a:pPr marL="914400" lvl="1" indent="-457200" algn="just">
              <a:buFont typeface="+mj-lt"/>
              <a:buAutoNum type="arabicPeriod" startAt="9"/>
            </a:pPr>
            <a:r>
              <a:rPr lang="en-US" sz="1600" dirty="0">
                <a:latin typeface="Times New Roman" panose="02020603050405020304" pitchFamily="18" charset="0"/>
                <a:cs typeface="Times New Roman" panose="02020603050405020304" pitchFamily="18" charset="0"/>
              </a:rPr>
              <a:t>G. Raj </a:t>
            </a:r>
            <a:r>
              <a:rPr lang="en-US" sz="1600" dirty="0" err="1">
                <a:latin typeface="Times New Roman" panose="02020603050405020304" pitchFamily="18" charset="0"/>
                <a:cs typeface="Times New Roman" panose="02020603050405020304" pitchFamily="18" charset="0"/>
              </a:rPr>
              <a:t>Suriyan</a:t>
            </a:r>
            <a:r>
              <a:rPr lang="en-US" sz="1600" dirty="0">
                <a:latin typeface="Times New Roman" panose="02020603050405020304" pitchFamily="18" charset="0"/>
                <a:cs typeface="Times New Roman" panose="02020603050405020304" pitchFamily="18" charset="0"/>
              </a:rPr>
              <a:t>, K. Rahul, S. Rajesh, C. </a:t>
            </a:r>
            <a:r>
              <a:rPr lang="en-US" sz="1600" dirty="0" err="1">
                <a:latin typeface="Times New Roman" panose="02020603050405020304" pitchFamily="18" charset="0"/>
                <a:cs typeface="Times New Roman" panose="02020603050405020304" pitchFamily="18" charset="0"/>
              </a:rPr>
              <a:t>Dhanalakshmi</a:t>
            </a:r>
            <a:r>
              <a:rPr lang="en-US" sz="1600" dirty="0">
                <a:latin typeface="Times New Roman" panose="02020603050405020304" pitchFamily="18" charset="0"/>
                <a:cs typeface="Times New Roman" panose="02020603050405020304" pitchFamily="18" charset="0"/>
              </a:rPr>
              <a:t> and G. </a:t>
            </a:r>
            <a:r>
              <a:rPr lang="en-US" sz="1600" dirty="0" err="1">
                <a:latin typeface="Times New Roman" panose="02020603050405020304" pitchFamily="18" charset="0"/>
                <a:cs typeface="Times New Roman" panose="02020603050405020304" pitchFamily="18" charset="0"/>
              </a:rPr>
              <a:t>Udhayakumar</a:t>
            </a:r>
            <a:r>
              <a:rPr lang="en-US" sz="1600" dirty="0">
                <a:latin typeface="Times New Roman" panose="02020603050405020304" pitchFamily="18" charset="0"/>
                <a:cs typeface="Times New Roman" panose="02020603050405020304" pitchFamily="18" charset="0"/>
              </a:rPr>
              <a:t>, "Prevention of Road Accidents by Interconnecting Vehicles using </a:t>
            </a:r>
            <a:r>
              <a:rPr lang="en-US" sz="1600" dirty="0" err="1">
                <a:latin typeface="Times New Roman" panose="02020603050405020304" pitchFamily="18" charset="0"/>
                <a:cs typeface="Times New Roman" panose="02020603050405020304" pitchFamily="18" charset="0"/>
              </a:rPr>
              <a:t>LiFi</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LoRaWAN</a:t>
            </a:r>
            <a:r>
              <a:rPr lang="en-US" sz="1600" dirty="0">
                <a:latin typeface="Times New Roman" panose="02020603050405020304" pitchFamily="18" charset="0"/>
                <a:cs typeface="Times New Roman" panose="02020603050405020304" pitchFamily="18" charset="0"/>
              </a:rPr>
              <a:t> Technologies," 2023 International Conference on Sustainable Computing and Smart Systems (ICSCSS), Coimbatore, India, 2023, pp. 1383-1387,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10.1109/ICSCSS57650.2023.10169475.</a:t>
            </a:r>
          </a:p>
          <a:p>
            <a:pPr marL="914400" lvl="1" indent="-457200" algn="just">
              <a:buFont typeface="+mj-lt"/>
              <a:buAutoNum type="arabicPeriod" startAt="9"/>
            </a:pPr>
            <a:r>
              <a:rPr lang="en-US" sz="1600" dirty="0">
                <a:latin typeface="Times New Roman" panose="02020603050405020304" pitchFamily="18" charset="0"/>
                <a:cs typeface="Times New Roman" panose="02020603050405020304" pitchFamily="18" charset="0"/>
              </a:rPr>
              <a:t>M. </a:t>
            </a:r>
            <a:r>
              <a:rPr lang="en-US" sz="1600" dirty="0" err="1">
                <a:latin typeface="Times New Roman" panose="02020603050405020304" pitchFamily="18" charset="0"/>
                <a:cs typeface="Times New Roman" panose="02020603050405020304" pitchFamily="18" charset="0"/>
              </a:rPr>
              <a:t>Leba</a:t>
            </a:r>
            <a:r>
              <a:rPr lang="en-US" sz="1600" dirty="0">
                <a:latin typeface="Times New Roman" panose="02020603050405020304" pitchFamily="18" charset="0"/>
                <a:cs typeface="Times New Roman" panose="02020603050405020304" pitchFamily="18" charset="0"/>
              </a:rPr>
              <a:t>, S. </a:t>
            </a:r>
            <a:r>
              <a:rPr lang="en-US" sz="1600" dirty="0" err="1">
                <a:latin typeface="Times New Roman" panose="02020603050405020304" pitchFamily="18" charset="0"/>
                <a:cs typeface="Times New Roman" panose="02020603050405020304" pitchFamily="18" charset="0"/>
              </a:rPr>
              <a:t>Riurean</a:t>
            </a:r>
            <a:r>
              <a:rPr lang="en-US" sz="1600" dirty="0">
                <a:latin typeface="Times New Roman" panose="02020603050405020304" pitchFamily="18" charset="0"/>
                <a:cs typeface="Times New Roman" panose="02020603050405020304" pitchFamily="18" charset="0"/>
              </a:rPr>
              <a:t> and A. </a:t>
            </a:r>
            <a:r>
              <a:rPr lang="en-US" sz="1600" dirty="0" err="1">
                <a:latin typeface="Times New Roman" panose="02020603050405020304" pitchFamily="18" charset="0"/>
                <a:cs typeface="Times New Roman" panose="02020603050405020304" pitchFamily="18" charset="0"/>
              </a:rPr>
              <a:t>Lonica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LiFi</a:t>
            </a:r>
            <a:r>
              <a:rPr lang="en-US" sz="1600" dirty="0">
                <a:latin typeface="Times New Roman" panose="02020603050405020304" pitchFamily="18" charset="0"/>
                <a:cs typeface="Times New Roman" panose="02020603050405020304" pitchFamily="18" charset="0"/>
              </a:rPr>
              <a:t> — The path to a new way of communication," 2017 12th Iberian Conference on Information Systems and Technologies (CISTI), Lisbon, Portugal, 2017, pp. 1-6,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10.23919/CISTI.2017.7975997.</a:t>
            </a:r>
          </a:p>
          <a:p>
            <a:pPr marL="914400" lvl="1" indent="-457200" algn="just">
              <a:buFont typeface="+mj-lt"/>
              <a:buAutoNum type="arabicPeriod" startAt="9"/>
            </a:pPr>
            <a:r>
              <a:rPr lang="en-US" sz="1600" dirty="0">
                <a:latin typeface="Times New Roman" panose="02020603050405020304" pitchFamily="18" charset="0"/>
                <a:cs typeface="Times New Roman" panose="02020603050405020304" pitchFamily="18" charset="0"/>
              </a:rPr>
              <a:t>D. R. </a:t>
            </a:r>
            <a:r>
              <a:rPr lang="en-US" sz="1600" dirty="0" err="1">
                <a:latin typeface="Times New Roman" panose="02020603050405020304" pitchFamily="18" charset="0"/>
                <a:cs typeface="Times New Roman" panose="02020603050405020304" pitchFamily="18" charset="0"/>
              </a:rPr>
              <a:t>Bolla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Shivashankar</a:t>
            </a:r>
            <a:r>
              <a:rPr lang="en-US" sz="1600" dirty="0">
                <a:latin typeface="Times New Roman" panose="02020603050405020304" pitchFamily="18" charset="0"/>
                <a:cs typeface="Times New Roman" panose="02020603050405020304" pitchFamily="18" charset="0"/>
              </a:rPr>
              <a:t>, R. </a:t>
            </a:r>
            <a:r>
              <a:rPr lang="en-US" sz="1600" dirty="0" err="1">
                <a:latin typeface="Times New Roman" panose="02020603050405020304" pitchFamily="18" charset="0"/>
                <a:cs typeface="Times New Roman" panose="02020603050405020304" pitchFamily="18" charset="0"/>
              </a:rPr>
              <a:t>Praneetha</a:t>
            </a:r>
            <a:r>
              <a:rPr lang="en-US" sz="1600" dirty="0">
                <a:latin typeface="Times New Roman" panose="02020603050405020304" pitchFamily="18" charset="0"/>
                <a:cs typeface="Times New Roman" panose="02020603050405020304" pitchFamily="18" charset="0"/>
              </a:rPr>
              <a:t> and B. S. Rashmi, "LI-FI TECHNOLOGY BASED AUDIO AND TEXT TRANSMISSION," 2019 4th International Conference on Recent Trends on Electronics, Information, Communication &amp; Technology (RTEICT), Bangalore, India, 2019, pp. 1532-1537,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10.1109/RTEICT46194.2019.9016856.</a:t>
            </a:r>
          </a:p>
          <a:p>
            <a:pPr marL="914400" lvl="1" indent="-457200" algn="just">
              <a:buFont typeface="+mj-lt"/>
              <a:buAutoNum type="arabicPeriod" startAt="9"/>
            </a:pPr>
            <a:r>
              <a:rPr lang="en-US" sz="1600" dirty="0">
                <a:latin typeface="Times New Roman" panose="02020603050405020304" pitchFamily="18" charset="0"/>
                <a:cs typeface="Times New Roman" panose="02020603050405020304" pitchFamily="18" charset="0"/>
              </a:rPr>
              <a:t>S. Dinesh and B. </a:t>
            </a:r>
            <a:r>
              <a:rPr lang="en-US" sz="1600" dirty="0" err="1">
                <a:latin typeface="Times New Roman" panose="02020603050405020304" pitchFamily="18" charset="0"/>
                <a:cs typeface="Times New Roman" panose="02020603050405020304" pitchFamily="18" charset="0"/>
              </a:rPr>
              <a:t>Chourasia</a:t>
            </a:r>
            <a:r>
              <a:rPr lang="en-US" sz="1600" dirty="0">
                <a:latin typeface="Times New Roman" panose="02020603050405020304" pitchFamily="18" charset="0"/>
                <a:cs typeface="Times New Roman" panose="02020603050405020304" pitchFamily="18" charset="0"/>
              </a:rPr>
              <a:t>, "Light Fidelity (Li-Fi) Technology: Will It Be An Eco-Friendly For Monitoring The Covid-19 Patients In Hospital," 2021 International Conference on Advance Computing and Innovative Technologies in Engineering (ICACITE), Greater Noida, India, 2021, pp. 234-238,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10.1109/ICACITE51222.2021.9404680.</a:t>
            </a:r>
          </a:p>
          <a:p>
            <a:pPr marL="914400" lvl="1" indent="-457200" algn="just">
              <a:buFont typeface="+mj-lt"/>
              <a:buAutoNum type="arabicPeriod" startAt="9"/>
            </a:pPr>
            <a:endParaRPr lang="en-US" sz="1600" dirty="0">
              <a:latin typeface="Times New Roman" panose="02020603050405020304" pitchFamily="18" charset="0"/>
              <a:cs typeface="Times New Roman" panose="02020603050405020304" pitchFamily="18" charset="0"/>
            </a:endParaRPr>
          </a:p>
          <a:p>
            <a:pPr marL="342900" indent="-342900" algn="just">
              <a:buFont typeface="+mj-lt"/>
              <a:buAutoNum type="arabicPeriod" startAt="9"/>
            </a:pPr>
            <a:endParaRPr lang="en-IN" sz="1600" dirty="0">
              <a:solidFill>
                <a:schemeClr val="accent5"/>
              </a:solidFill>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a:xfrm>
            <a:off x="0" y="6492875"/>
            <a:ext cx="2743200" cy="365125"/>
          </a:xfrm>
        </p:spPr>
        <p:txBody>
          <a:bodyPr/>
          <a:lstStyle/>
          <a:p>
            <a:fld id="{7597AA78-6143-4536-B14F-70BFD484D4CC}" type="datetime1">
              <a:rPr lang="en-US" smtClean="0"/>
              <a:t>16-May-24</a:t>
            </a:fld>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t>24</a:t>
            </a:fld>
            <a:endParaRPr lang="en-US"/>
          </a:p>
        </p:txBody>
      </p:sp>
    </p:spTree>
    <p:extLst>
      <p:ext uri="{BB962C8B-B14F-4D97-AF65-F5344CB8AC3E}">
        <p14:creationId xmlns:p14="http://schemas.microsoft.com/office/powerpoint/2010/main" val="3228790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314082"/>
            <a:ext cx="5254717" cy="1325563"/>
          </a:xfrm>
        </p:spPr>
        <p:txBody>
          <a:bodyPr/>
          <a:lstStyle/>
          <a:p>
            <a:r>
              <a:rPr lang="en-US" b="1" dirty="0">
                <a:latin typeface="Times New Roman" panose="02020603050405020304" pitchFamily="18" charset="0"/>
                <a:cs typeface="Times New Roman" panose="02020603050405020304" pitchFamily="18" charset="0"/>
              </a:rPr>
              <a:t>THANK YOU….!</a:t>
            </a:r>
          </a:p>
        </p:txBody>
      </p:sp>
      <p:sp>
        <p:nvSpPr>
          <p:cNvPr id="4" name="Date Placeholder 3"/>
          <p:cNvSpPr>
            <a:spLocks noGrp="1"/>
          </p:cNvSpPr>
          <p:nvPr>
            <p:ph type="dt" sz="half" idx="10"/>
          </p:nvPr>
        </p:nvSpPr>
        <p:spPr/>
        <p:txBody>
          <a:bodyPr/>
          <a:lstStyle/>
          <a:p>
            <a:fld id="{01B774AD-9978-4C3C-84CF-AB2331770AC1}" type="datetime1">
              <a:rPr lang="en-US" smtClean="0"/>
              <a:t>16-May-24</a:t>
            </a:fld>
            <a:endParaRPr lang="en-US"/>
          </a:p>
        </p:txBody>
      </p:sp>
      <p:sp>
        <p:nvSpPr>
          <p:cNvPr id="5" name="Slide Number Placeholder 4"/>
          <p:cNvSpPr>
            <a:spLocks noGrp="1"/>
          </p:cNvSpPr>
          <p:nvPr>
            <p:ph type="sldNum" sz="quarter" idx="12"/>
          </p:nvPr>
        </p:nvSpPr>
        <p:spPr/>
        <p:txBody>
          <a:bodyPr/>
          <a:lstStyle/>
          <a:p>
            <a:fld id="{217C6D6C-1014-4321-B4D9-35FEB9C03441}" type="slidenum">
              <a:rPr lang="en-US" smtClean="0"/>
              <a:t>25</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D4940E-3234-4006-88A5-05D7C218E361}" type="datetime1">
              <a:rPr lang="en-US" smtClean="0"/>
              <a:t>16-May-24</a:t>
            </a:fld>
            <a:endParaRPr lang="en-US"/>
          </a:p>
        </p:txBody>
      </p:sp>
      <p:sp>
        <p:nvSpPr>
          <p:cNvPr id="5" name="Slide Number Placeholder 4"/>
          <p:cNvSpPr>
            <a:spLocks noGrp="1"/>
          </p:cNvSpPr>
          <p:nvPr>
            <p:ph type="sldNum" sz="quarter" idx="12"/>
          </p:nvPr>
        </p:nvSpPr>
        <p:spPr/>
        <p:txBody>
          <a:bodyPr/>
          <a:lstStyle/>
          <a:p>
            <a:fld id="{217C6D6C-1014-4321-B4D9-35FEB9C03441}" type="slidenum">
              <a:rPr lang="en-US" smtClean="0"/>
              <a:t>3</a:t>
            </a:fld>
            <a:endParaRPr lang="en-US"/>
          </a:p>
        </p:txBody>
      </p:sp>
      <p:sp>
        <p:nvSpPr>
          <p:cNvPr id="2" name="Title 1"/>
          <p:cNvSpPr>
            <a:spLocks noGrp="1"/>
          </p:cNvSpPr>
          <p:nvPr>
            <p:ph type="title" idx="4294967295"/>
          </p:nvPr>
        </p:nvSpPr>
        <p:spPr>
          <a:xfrm>
            <a:off x="161522" y="187224"/>
            <a:ext cx="10515600" cy="1325563"/>
          </a:xfrm>
        </p:spPr>
        <p:txBody>
          <a:bodyPr>
            <a:normAutofit/>
          </a:bodyPr>
          <a:lstStyle/>
          <a:p>
            <a:r>
              <a:rPr lang="en-US" sz="4000" b="1" dirty="0">
                <a:solidFill>
                  <a:srgbClr val="FF0000"/>
                </a:solidFill>
                <a:latin typeface="Algerian" panose="04020705040A02060702" pitchFamily="82" charset="0"/>
              </a:rPr>
              <a:t>                                 </a:t>
            </a:r>
            <a:r>
              <a:rPr lang="en-US" sz="4000" b="1" dirty="0">
                <a:solidFill>
                  <a:srgbClr val="7030A0"/>
                </a:solidFill>
                <a:latin typeface="Algerian" panose="04020705040A02060702" pitchFamily="82" charset="0"/>
              </a:rPr>
              <a:t>INTRODUCTION</a:t>
            </a:r>
            <a:br>
              <a:rPr lang="en-US" sz="4000" b="1" dirty="0">
                <a:solidFill>
                  <a:srgbClr val="7030A0"/>
                </a:solidFill>
                <a:latin typeface="Algerian" panose="04020705040A02060702" pitchFamily="82" charset="0"/>
              </a:rPr>
            </a:br>
            <a:endParaRPr lang="en-US" sz="4000" b="1" dirty="0">
              <a:solidFill>
                <a:srgbClr val="7030A0"/>
              </a:solidFill>
              <a:latin typeface="Algerian" panose="04020705040A02060702" pitchFamily="82" charset="0"/>
            </a:endParaRPr>
          </a:p>
        </p:txBody>
      </p:sp>
      <p:sp>
        <p:nvSpPr>
          <p:cNvPr id="3" name="Content Placeholder 2"/>
          <p:cNvSpPr>
            <a:spLocks noGrp="1"/>
          </p:cNvSpPr>
          <p:nvPr>
            <p:ph idx="4294967295"/>
          </p:nvPr>
        </p:nvSpPr>
        <p:spPr>
          <a:xfrm>
            <a:off x="486267" y="1258670"/>
            <a:ext cx="11219466" cy="5351798"/>
          </a:xfrm>
        </p:spPr>
        <p:txBody>
          <a:bodyPr>
            <a:noAutofit/>
          </a:bodyPr>
          <a:lstStyle/>
          <a:p>
            <a:pPr marL="342900" indent="-342900" algn="just">
              <a:lnSpc>
                <a:spcPct val="15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Today, vehicles are no longer mere modes of transportation; the concept of Li-Fi (Light Fidelity) has given birth to a revolutionary paradigm for enhanced safety and drive-thru convenience.</a:t>
            </a:r>
          </a:p>
          <a:p>
            <a:pPr marL="342900" indent="-342900" algn="just">
              <a:lnSpc>
                <a:spcPct val="15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In Smart Payment, Li-Fi enables high-speed data exchange between the vehicle and payment systems, enhancing user convenience and reducing the need for physical cards or devices. </a:t>
            </a:r>
          </a:p>
          <a:p>
            <a:pPr marL="285750" indent="-285750" algn="just">
              <a:lnSpc>
                <a:spcPct val="15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With the goal of preventing accidents and enhancing traffic flow, Li-Fi technology has been </a:t>
            </a:r>
          </a:p>
          <a:p>
            <a:pPr marL="0" indent="0" algn="just">
              <a:lnSpc>
                <a:spcPct val="150000"/>
              </a:lnSpc>
              <a:buNone/>
            </a:pPr>
            <a:r>
              <a:rPr lang="en-US" sz="2100" dirty="0">
                <a:latin typeface="Times New Roman" panose="02020603050405020304" pitchFamily="18" charset="0"/>
                <a:cs typeface="Times New Roman" panose="02020603050405020304" pitchFamily="18" charset="0"/>
              </a:rPr>
              <a:t>     used in   brake applications and real-time risk notifications while approaching neighboring vehicles. </a:t>
            </a:r>
          </a:p>
          <a:p>
            <a:pPr marL="285750" indent="-285750" algn="just">
              <a:lnSpc>
                <a:spcPct val="15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In Adaptive lighting systems, Li-Fi enhancing safety by dimming the light of the approaching vehicle, when that vehicle approaches with high light intensity.</a:t>
            </a:r>
            <a:endParaRPr lang="en-IN" sz="2100" dirty="0"/>
          </a:p>
          <a:p>
            <a:pPr marL="342900" indent="-342900" algn="just">
              <a:lnSpc>
                <a:spcPct val="150000"/>
              </a:lnSpc>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FBEB84-B77F-4B6D-A0EB-1A482BBEBDCC}" type="datetime1">
              <a:rPr lang="en-US" smtClean="0"/>
              <a:t>16-May-24</a:t>
            </a:fld>
            <a:endParaRPr lang="en-US"/>
          </a:p>
        </p:txBody>
      </p:sp>
      <p:sp>
        <p:nvSpPr>
          <p:cNvPr id="3" name="Slide Number Placeholder 2"/>
          <p:cNvSpPr>
            <a:spLocks noGrp="1"/>
          </p:cNvSpPr>
          <p:nvPr>
            <p:ph type="sldNum" sz="quarter" idx="12"/>
          </p:nvPr>
        </p:nvSpPr>
        <p:spPr/>
        <p:txBody>
          <a:bodyPr/>
          <a:lstStyle/>
          <a:p>
            <a:fld id="{217C6D6C-1014-4321-B4D9-35FEB9C03441}" type="slidenum">
              <a:rPr lang="en-US" smtClean="0"/>
              <a:t>4</a:t>
            </a:fld>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8495"/>
          <a:stretch/>
        </p:blipFill>
        <p:spPr>
          <a:xfrm>
            <a:off x="6369676" y="660360"/>
            <a:ext cx="4984124" cy="251234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6856"/>
          <a:stretch/>
        </p:blipFill>
        <p:spPr>
          <a:xfrm>
            <a:off x="656128" y="660359"/>
            <a:ext cx="4899156" cy="2512345"/>
          </a:xfrm>
          <a:prstGeom prst="rect">
            <a:avLst/>
          </a:prstGeom>
        </p:spPr>
      </p:pic>
      <p:pic>
        <p:nvPicPr>
          <p:cNvPr id="7" name="Picture 6"/>
          <p:cNvPicPr>
            <a:picLocks noChangeAspect="1"/>
          </p:cNvPicPr>
          <p:nvPr/>
        </p:nvPicPr>
        <p:blipFill>
          <a:blip r:embed="rId4"/>
          <a:stretch>
            <a:fillRect/>
          </a:stretch>
        </p:blipFill>
        <p:spPr>
          <a:xfrm>
            <a:off x="8319069" y="3462956"/>
            <a:ext cx="3034732" cy="2603141"/>
          </a:xfrm>
          <a:prstGeom prst="rect">
            <a:avLst/>
          </a:prstGeom>
        </p:spPr>
      </p:pic>
      <p:pic>
        <p:nvPicPr>
          <p:cNvPr id="8" name="Picture 7"/>
          <p:cNvPicPr>
            <a:picLocks noChangeAspect="1"/>
          </p:cNvPicPr>
          <p:nvPr/>
        </p:nvPicPr>
        <p:blipFill>
          <a:blip r:embed="rId5"/>
          <a:stretch>
            <a:fillRect/>
          </a:stretch>
        </p:blipFill>
        <p:spPr>
          <a:xfrm>
            <a:off x="656128" y="3462956"/>
            <a:ext cx="3503748" cy="2603142"/>
          </a:xfrm>
          <a:prstGeom prst="rect">
            <a:avLst/>
          </a:prstGeom>
        </p:spPr>
      </p:pic>
      <p:pic>
        <p:nvPicPr>
          <p:cNvPr id="9" name="Picture 8"/>
          <p:cNvPicPr>
            <a:picLocks noChangeAspect="1"/>
          </p:cNvPicPr>
          <p:nvPr/>
        </p:nvPicPr>
        <p:blipFill>
          <a:blip r:embed="rId6"/>
          <a:stretch>
            <a:fillRect/>
          </a:stretch>
        </p:blipFill>
        <p:spPr>
          <a:xfrm>
            <a:off x="4519800" y="3462956"/>
            <a:ext cx="3439344" cy="2700832"/>
          </a:xfrm>
          <a:prstGeom prst="rect">
            <a:avLst/>
          </a:prstGeom>
        </p:spPr>
      </p:pic>
    </p:spTree>
    <p:extLst>
      <p:ext uri="{BB962C8B-B14F-4D97-AF65-F5344CB8AC3E}">
        <p14:creationId xmlns:p14="http://schemas.microsoft.com/office/powerpoint/2010/main" val="4054035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8262" y="22589"/>
            <a:ext cx="5312228" cy="1325563"/>
          </a:xfrm>
        </p:spPr>
        <p:txBody>
          <a:bodyPr>
            <a:normAutofit/>
          </a:bodyPr>
          <a:lstStyle/>
          <a:p>
            <a:pPr algn="ctr"/>
            <a:r>
              <a:rPr lang="en-US" sz="3900" b="1" dirty="0">
                <a:solidFill>
                  <a:srgbClr val="7030A0"/>
                </a:solidFill>
                <a:latin typeface="Algerian" panose="04020705040A02060702" pitchFamily="82" charset="0"/>
                <a:cs typeface="Times New Roman" panose="02020603050405020304" pitchFamily="18" charset="0"/>
              </a:rPr>
              <a:t>ABSTRACT</a:t>
            </a:r>
          </a:p>
        </p:txBody>
      </p:sp>
      <p:sp>
        <p:nvSpPr>
          <p:cNvPr id="4" name="Date Placeholder 3"/>
          <p:cNvSpPr>
            <a:spLocks noGrp="1"/>
          </p:cNvSpPr>
          <p:nvPr>
            <p:ph type="dt" sz="half" idx="10"/>
          </p:nvPr>
        </p:nvSpPr>
        <p:spPr>
          <a:xfrm>
            <a:off x="0" y="6492875"/>
            <a:ext cx="2743200" cy="365125"/>
          </a:xfrm>
        </p:spPr>
        <p:txBody>
          <a:bodyPr/>
          <a:lstStyle/>
          <a:p>
            <a:fld id="{4AFBFD99-6CCE-426E-AD9B-65CEF3A6DD2B}" type="datetime1">
              <a:rPr lang="en-US" smtClean="0"/>
              <a:t>16-May-24</a:t>
            </a:fld>
            <a:endParaRPr lang="en-US" dirty="0"/>
          </a:p>
        </p:txBody>
      </p:sp>
      <p:sp>
        <p:nvSpPr>
          <p:cNvPr id="5" name="Slide Number Placeholder 4"/>
          <p:cNvSpPr>
            <a:spLocks noGrp="1"/>
          </p:cNvSpPr>
          <p:nvPr>
            <p:ph type="sldNum" sz="quarter" idx="12"/>
          </p:nvPr>
        </p:nvSpPr>
        <p:spPr/>
        <p:txBody>
          <a:bodyPr/>
          <a:lstStyle/>
          <a:p>
            <a:fld id="{217C6D6C-1014-4321-B4D9-35FEB9C03441}" type="slidenum">
              <a:rPr lang="en-US" smtClean="0"/>
              <a:t>5</a:t>
            </a:fld>
            <a:endParaRPr lang="en-US" dirty="0"/>
          </a:p>
        </p:txBody>
      </p:sp>
      <p:sp>
        <p:nvSpPr>
          <p:cNvPr id="10" name="Content Placeholder 9"/>
          <p:cNvSpPr>
            <a:spLocks noGrp="1"/>
          </p:cNvSpPr>
          <p:nvPr>
            <p:ph idx="1"/>
          </p:nvPr>
        </p:nvSpPr>
        <p:spPr>
          <a:xfrm>
            <a:off x="579549" y="1130166"/>
            <a:ext cx="10972800" cy="5362709"/>
          </a:xfrm>
        </p:spPr>
        <p:txBody>
          <a:bodyPr>
            <a:normAutofit fontScale="92500" lnSpcReduction="10000"/>
          </a:bodyPr>
          <a:lstStyle/>
          <a:p>
            <a:pPr algn="just">
              <a:lnSpc>
                <a:spcPct val="150000"/>
              </a:lnSpc>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In recent years, there has been a lot of interest in the idea of using Li-Fi technology as the engine of intelligent systems. The goal of this idea is to improve safety and transform the drive-through encounter. To guarantee a comfortable and effective driving experience, the system is built with smart payment choices, adaptive lighting, and brake automation. </a:t>
            </a:r>
          </a:p>
          <a:p>
            <a:pPr algn="just">
              <a:lnSpc>
                <a:spcPct val="150000"/>
              </a:lnSpc>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Additionally, this technology is employed to improve safety and prevent auto accidents. In order to communicate between the cars moving at a safer distance, an ultrasonic sensor is employed to measure distance. It notifies drivers of impending danger and activates autonomous braking when it approaches other cars. It's also utilized to reduce light intensity when a car approaches with a lot of light.</a:t>
            </a:r>
          </a:p>
          <a:p>
            <a:pPr algn="just">
              <a:lnSpc>
                <a:spcPct val="150000"/>
              </a:lnSpc>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In addition, the system boasts an intuitive LCD display for simple monitoring and control, as well as intelligent drive-thru smart payment options. </a:t>
            </a:r>
          </a:p>
          <a:p>
            <a:pPr algn="just">
              <a:lnSpc>
                <a:spcPct val="150000"/>
              </a:lnSpc>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4CB5FF-779F-4D1F-B7D5-43EC01685360}" type="datetime1">
              <a:rPr lang="en-US" smtClean="0"/>
              <a:t>16-May-24</a:t>
            </a:fld>
            <a:endParaRPr lang="en-US"/>
          </a:p>
        </p:txBody>
      </p:sp>
      <p:sp>
        <p:nvSpPr>
          <p:cNvPr id="3" name="Slide Number Placeholder 2"/>
          <p:cNvSpPr>
            <a:spLocks noGrp="1"/>
          </p:cNvSpPr>
          <p:nvPr>
            <p:ph type="sldNum" sz="quarter" idx="12"/>
          </p:nvPr>
        </p:nvSpPr>
        <p:spPr/>
        <p:txBody>
          <a:bodyPr/>
          <a:lstStyle/>
          <a:p>
            <a:fld id="{217C6D6C-1014-4321-B4D9-35FEB9C03441}" type="slidenum">
              <a:rPr lang="en-US" smtClean="0"/>
              <a:t>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7140661"/>
              </p:ext>
            </p:extLst>
          </p:nvPr>
        </p:nvGraphicFramePr>
        <p:xfrm>
          <a:off x="1416050" y="1479140"/>
          <a:ext cx="9359900" cy="4823487"/>
        </p:xfrm>
        <a:graphic>
          <a:graphicData uri="http://schemas.openxmlformats.org/drawingml/2006/table">
            <a:tbl>
              <a:tblPr firstRow="1" bandRow="1">
                <a:tableStyleId>{616DA210-FB5B-4158-B5E0-FEB733F419BA}</a:tableStyleId>
              </a:tblPr>
              <a:tblGrid>
                <a:gridCol w="4679950">
                  <a:extLst>
                    <a:ext uri="{9D8B030D-6E8A-4147-A177-3AD203B41FA5}">
                      <a16:colId xmlns="" xmlns:a16="http://schemas.microsoft.com/office/drawing/2014/main" val="20000"/>
                    </a:ext>
                  </a:extLst>
                </a:gridCol>
                <a:gridCol w="4679950">
                  <a:extLst>
                    <a:ext uri="{9D8B030D-6E8A-4147-A177-3AD203B41FA5}">
                      <a16:colId xmlns="" xmlns:a16="http://schemas.microsoft.com/office/drawing/2014/main" val="20001"/>
                    </a:ext>
                  </a:extLst>
                </a:gridCol>
              </a:tblGrid>
              <a:tr h="678826">
                <a:tc>
                  <a:txBody>
                    <a:bodyPr/>
                    <a:lstStyle/>
                    <a:p>
                      <a:r>
                        <a:rPr lang="en-US" sz="1800" dirty="0">
                          <a:latin typeface="Times New Roman" panose="02020603050405020304" pitchFamily="18" charset="0"/>
                          <a:cs typeface="Times New Roman" panose="02020603050405020304" pitchFamily="18" charset="0"/>
                        </a:rPr>
                        <a:t>                              PHASE 1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                           PHASE 2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1046921">
                <a:tc>
                  <a:txBody>
                    <a:bodyPr/>
                    <a:lstStyle/>
                    <a:p>
                      <a:r>
                        <a:rPr lang="en-US" sz="1800" dirty="0">
                          <a:latin typeface="Times New Roman" panose="02020603050405020304" pitchFamily="18" charset="0"/>
                          <a:cs typeface="Times New Roman" panose="02020603050405020304" pitchFamily="18" charset="0"/>
                        </a:rPr>
                        <a:t>Li-Fi involved in payment transaction of drive-thru to make it ease.</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Here, Li-Fi is involved for the brake automation, light adaptation and payment within the drive-thru lane.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1032580">
                <a:tc>
                  <a:txBody>
                    <a:bodyPr/>
                    <a:lstStyle/>
                    <a:p>
                      <a:r>
                        <a:rPr lang="en-US" sz="1800" dirty="0">
                          <a:latin typeface="Times New Roman" panose="02020603050405020304" pitchFamily="18" charset="0"/>
                          <a:cs typeface="Times New Roman" panose="02020603050405020304" pitchFamily="18" charset="0"/>
                        </a:rPr>
                        <a:t>The implementation of the project through simulation of proteus design.</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The implementation of project is through hardware kit.</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r h="1032580">
                <a:tc>
                  <a:txBody>
                    <a:bodyPr/>
                    <a:lstStyle/>
                    <a:p>
                      <a:r>
                        <a:rPr lang="en-US" sz="1800" dirty="0">
                          <a:latin typeface="Times New Roman" panose="02020603050405020304" pitchFamily="18" charset="0"/>
                          <a:cs typeface="Times New Roman" panose="02020603050405020304" pitchFamily="18" charset="0"/>
                        </a:rPr>
                        <a:t>In proteus simulation,  have used distance relay for measuring distance between the vehicle.</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In hardware,  have used ultrasonic sensor for measuring distance between the vehicle.</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3"/>
                  </a:ext>
                </a:extLst>
              </a:tr>
              <a:tr h="1032580">
                <a:tc>
                  <a:txBody>
                    <a:bodyPr/>
                    <a:lstStyle/>
                    <a:p>
                      <a:r>
                        <a:rPr lang="en-IN" sz="1800" dirty="0">
                          <a:latin typeface="Times New Roman" panose="02020603050405020304" pitchFamily="18" charset="0"/>
                          <a:cs typeface="Times New Roman" panose="02020603050405020304" pitchFamily="18" charset="0"/>
                        </a:rPr>
                        <a:t>In simulation ,Node </a:t>
                      </a:r>
                      <a:r>
                        <a:rPr lang="en-IN" sz="1800" dirty="0" smtClean="0">
                          <a:latin typeface="Times New Roman" panose="02020603050405020304" pitchFamily="18" charset="0"/>
                          <a:cs typeface="Times New Roman" panose="02020603050405020304" pitchFamily="18" charset="0"/>
                        </a:rPr>
                        <a:t>MCU </a:t>
                      </a:r>
                      <a:r>
                        <a:rPr lang="en-IN" sz="1800" dirty="0">
                          <a:latin typeface="Times New Roman" panose="02020603050405020304" pitchFamily="18" charset="0"/>
                          <a:cs typeface="Times New Roman" panose="02020603050405020304" pitchFamily="18" charset="0"/>
                        </a:rPr>
                        <a:t>is  have not separately mentioned transmitter and receiver.</a:t>
                      </a:r>
                    </a:p>
                  </a:txBody>
                  <a:tcPr/>
                </a:tc>
                <a:tc>
                  <a:txBody>
                    <a:bodyPr/>
                    <a:lstStyle/>
                    <a:p>
                      <a:r>
                        <a:rPr lang="en-IN" sz="1800" dirty="0">
                          <a:latin typeface="Times New Roman" panose="02020603050405020304" pitchFamily="18" charset="0"/>
                          <a:cs typeface="Times New Roman" panose="02020603050405020304" pitchFamily="18" charset="0"/>
                        </a:rPr>
                        <a:t>In hardware, Node </a:t>
                      </a:r>
                      <a:r>
                        <a:rPr lang="en-IN" sz="1800" dirty="0" smtClean="0">
                          <a:latin typeface="Times New Roman" panose="02020603050405020304" pitchFamily="18" charset="0"/>
                          <a:cs typeface="Times New Roman" panose="02020603050405020304" pitchFamily="18" charset="0"/>
                        </a:rPr>
                        <a:t>MCU </a:t>
                      </a:r>
                      <a:r>
                        <a:rPr lang="en-IN" sz="1800" dirty="0">
                          <a:latin typeface="Times New Roman" panose="02020603050405020304" pitchFamily="18" charset="0"/>
                          <a:cs typeface="Times New Roman" panose="02020603050405020304" pitchFamily="18" charset="0"/>
                        </a:rPr>
                        <a:t>is being used and  have separately displaying transmitter and receiver.</a:t>
                      </a:r>
                    </a:p>
                  </a:txBody>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2425700" y="564812"/>
            <a:ext cx="9867900" cy="523220"/>
          </a:xfrm>
          <a:prstGeom prst="rect">
            <a:avLst/>
          </a:prstGeom>
          <a:noFill/>
        </p:spPr>
        <p:txBody>
          <a:bodyPr wrap="square" rtlCol="0">
            <a:spAutoFit/>
          </a:bodyPr>
          <a:lstStyle/>
          <a:p>
            <a:pPr algn="l"/>
            <a:r>
              <a:rPr lang="en-US" sz="2800" b="1" dirty="0">
                <a:solidFill>
                  <a:srgbClr val="7030A0"/>
                </a:solidFill>
                <a:latin typeface="Algerian" panose="04020705040A02060702" pitchFamily="82" charset="0"/>
              </a:rPr>
              <a:t>COMPARISON OF PHASE 1 AND PHASE 2</a:t>
            </a:r>
            <a:endParaRPr lang="en-IN"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rgbClr val="7030A0"/>
                </a:solidFill>
                <a:latin typeface="Algerian" panose="04020705040A02060702" pitchFamily="82" charset="0"/>
                <a:cs typeface="Times New Roman" panose="02020603050405020304" pitchFamily="18" charset="0"/>
              </a:rPr>
              <a:t>EXISTING SYSTEM</a:t>
            </a:r>
          </a:p>
        </p:txBody>
      </p:sp>
      <p:sp>
        <p:nvSpPr>
          <p:cNvPr id="13" name="Content Placeholder 12"/>
          <p:cNvSpPr>
            <a:spLocks noGrp="1"/>
          </p:cNvSpPr>
          <p:nvPr>
            <p:ph idx="1"/>
          </p:nvPr>
        </p:nvSpPr>
        <p:spPr>
          <a:xfrm>
            <a:off x="605307" y="1603376"/>
            <a:ext cx="10748493" cy="4351338"/>
          </a:xfrm>
        </p:spPr>
        <p:txBody>
          <a:bodyPr>
            <a:normAutofit fontScale="40000" lnSpcReduction="20000"/>
          </a:bodyPr>
          <a:lstStyle/>
          <a:p>
            <a:pPr marL="342900" indent="-342900" algn="just">
              <a:lnSpc>
                <a:spcPct val="150000"/>
              </a:lnSpc>
              <a:buFont typeface="Wingdings" panose="05000000000000000000" pitchFamily="2" charset="2"/>
              <a:buChar char="Ø"/>
            </a:pPr>
            <a:r>
              <a:rPr lang="en-US" sz="5000" dirty="0">
                <a:latin typeface="Times New Roman" panose="02020603050405020304" pitchFamily="18" charset="0"/>
                <a:cs typeface="Times New Roman" panose="02020603050405020304" pitchFamily="18" charset="0"/>
              </a:rPr>
              <a:t>In existing payment systems for vehicles, RFID technology can be used to streamline toll collection and parking payments. RFID tags are affixed to the vehicle, enabling automatic detection and deduction of fees as the vehicle passes through toll booths or enters parking facilities. </a:t>
            </a:r>
          </a:p>
          <a:p>
            <a:pPr marL="342900" indent="-342900" algn="just">
              <a:lnSpc>
                <a:spcPct val="150000"/>
              </a:lnSpc>
              <a:buFont typeface="Wingdings" panose="05000000000000000000" pitchFamily="2" charset="2"/>
              <a:buChar char="Ø"/>
            </a:pPr>
            <a:r>
              <a:rPr lang="en-US" sz="5000" dirty="0">
                <a:latin typeface="Times New Roman" panose="02020603050405020304" pitchFamily="18" charset="0"/>
                <a:cs typeface="Times New Roman" panose="02020603050405020304" pitchFamily="18" charset="0"/>
              </a:rPr>
              <a:t>RFID technology has limitations in terms of range, real-time data handling, susceptibility to interference, and security, making it less suitable for certain applications where Li-Fi offers advantages.</a:t>
            </a:r>
          </a:p>
          <a:p>
            <a:pPr marL="342900" indent="-342900" algn="just">
              <a:lnSpc>
                <a:spcPct val="150000"/>
              </a:lnSpc>
              <a:buFont typeface="Wingdings" panose="05000000000000000000" pitchFamily="2" charset="2"/>
              <a:buChar char="Ø"/>
            </a:pPr>
            <a:r>
              <a:rPr lang="en-US" sz="5000" dirty="0">
                <a:latin typeface="Times New Roman" panose="02020603050405020304" pitchFamily="18" charset="0"/>
                <a:cs typeface="Times New Roman" panose="02020603050405020304" pitchFamily="18" charset="0"/>
              </a:rPr>
              <a:t>In existing, Vehicle-to-vehicle Communication (V2V) is done using the concept of Visible Light Communication (VLC). By modulating the vehicle's taillights, it is possible to transmit event-based messages with the current status of the car. But VLC has only unidirectional communication and both RFID and VLC have less data transfer speed compared to LI-FI.</a:t>
            </a:r>
          </a:p>
          <a:p>
            <a:pPr marL="0" indent="0">
              <a:buNone/>
            </a:pPr>
            <a:endParaRPr lang="en-IN" dirty="0"/>
          </a:p>
        </p:txBody>
      </p:sp>
      <p:sp>
        <p:nvSpPr>
          <p:cNvPr id="4" name="Date Placeholder 3"/>
          <p:cNvSpPr>
            <a:spLocks noGrp="1"/>
          </p:cNvSpPr>
          <p:nvPr>
            <p:ph type="dt" sz="half" idx="10"/>
          </p:nvPr>
        </p:nvSpPr>
        <p:spPr/>
        <p:txBody>
          <a:bodyPr/>
          <a:lstStyle/>
          <a:p>
            <a:fld id="{B18DBB8C-0A09-4600-8E20-D2D5F43FCFDF}" type="datetime1">
              <a:rPr lang="en-US" smtClean="0"/>
              <a:t>16-May-24</a:t>
            </a:fld>
            <a:endParaRPr lang="en-US" dirty="0"/>
          </a:p>
        </p:txBody>
      </p:sp>
      <p:sp>
        <p:nvSpPr>
          <p:cNvPr id="5" name="Slide Number Placeholder 4"/>
          <p:cNvSpPr>
            <a:spLocks noGrp="1"/>
          </p:cNvSpPr>
          <p:nvPr>
            <p:ph type="sldNum" sz="quarter" idx="12"/>
          </p:nvPr>
        </p:nvSpPr>
        <p:spPr/>
        <p:txBody>
          <a:bodyPr/>
          <a:lstStyle/>
          <a:p>
            <a:fld id="{217C6D6C-1014-4321-B4D9-35FEB9C03441}"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8C66B2-CBC1-46A5-8166-179D9BC0829A}" type="datetime1">
              <a:rPr lang="en-US" smtClean="0"/>
              <a:t>16-May-24</a:t>
            </a:fld>
            <a:endParaRPr lang="en-US" dirty="0"/>
          </a:p>
        </p:txBody>
      </p:sp>
      <p:sp>
        <p:nvSpPr>
          <p:cNvPr id="5" name="Slide Number Placeholder 4"/>
          <p:cNvSpPr>
            <a:spLocks noGrp="1"/>
          </p:cNvSpPr>
          <p:nvPr>
            <p:ph type="sldNum" sz="quarter" idx="12"/>
          </p:nvPr>
        </p:nvSpPr>
        <p:spPr/>
        <p:txBody>
          <a:bodyPr/>
          <a:lstStyle/>
          <a:p>
            <a:fld id="{217C6D6C-1014-4321-B4D9-35FEB9C03441}" type="slidenum">
              <a:rPr lang="en-US" smtClean="0"/>
              <a:t>8</a:t>
            </a:fld>
            <a:endParaRPr lang="en-US"/>
          </a:p>
        </p:txBody>
      </p:sp>
      <p:sp>
        <p:nvSpPr>
          <p:cNvPr id="2" name="Title 1"/>
          <p:cNvSpPr>
            <a:spLocks noGrp="1"/>
          </p:cNvSpPr>
          <p:nvPr>
            <p:ph type="title" idx="4294967295"/>
          </p:nvPr>
        </p:nvSpPr>
        <p:spPr>
          <a:xfrm>
            <a:off x="3581400" y="-54423"/>
            <a:ext cx="4827588" cy="1665288"/>
          </a:xfrm>
        </p:spPr>
        <p:txBody>
          <a:bodyPr>
            <a:normAutofit/>
          </a:bodyPr>
          <a:lstStyle/>
          <a:p>
            <a:r>
              <a:rPr lang="en-US" sz="4000" b="1" dirty="0">
                <a:solidFill>
                  <a:srgbClr val="7030A0"/>
                </a:solidFill>
                <a:latin typeface="Algerian" panose="04020705040A02060702" pitchFamily="82" charset="0"/>
                <a:cs typeface="Times New Roman" panose="02020603050405020304" pitchFamily="18" charset="0"/>
              </a:rPr>
              <a:t>EXISTING SYSTEM</a:t>
            </a:r>
          </a:p>
        </p:txBody>
      </p:sp>
      <p:graphicFrame>
        <p:nvGraphicFramePr>
          <p:cNvPr id="8" name="Table 7"/>
          <p:cNvGraphicFramePr>
            <a:graphicFrameLocks noGrp="1"/>
          </p:cNvGraphicFramePr>
          <p:nvPr>
            <p:extLst>
              <p:ext uri="{D42A27DB-BD31-4B8C-83A1-F6EECF244321}">
                <p14:modId xmlns:p14="http://schemas.microsoft.com/office/powerpoint/2010/main" val="2626990203"/>
              </p:ext>
            </p:extLst>
          </p:nvPr>
        </p:nvGraphicFramePr>
        <p:xfrm>
          <a:off x="2171700" y="1610865"/>
          <a:ext cx="7848600" cy="4383533"/>
        </p:xfrm>
        <a:graphic>
          <a:graphicData uri="http://schemas.openxmlformats.org/drawingml/2006/table">
            <a:tbl>
              <a:tblPr firstRow="1" firstCol="1" lastRow="1" lastCol="1" bandRow="1" bandCol="1"/>
              <a:tblGrid>
                <a:gridCol w="2340435">
                  <a:extLst>
                    <a:ext uri="{9D8B030D-6E8A-4147-A177-3AD203B41FA5}">
                      <a16:colId xmlns="" xmlns:a16="http://schemas.microsoft.com/office/drawing/2014/main" val="20000"/>
                    </a:ext>
                  </a:extLst>
                </a:gridCol>
                <a:gridCol w="2485565">
                  <a:extLst>
                    <a:ext uri="{9D8B030D-6E8A-4147-A177-3AD203B41FA5}">
                      <a16:colId xmlns="" xmlns:a16="http://schemas.microsoft.com/office/drawing/2014/main" val="20001"/>
                    </a:ext>
                  </a:extLst>
                </a:gridCol>
                <a:gridCol w="3022600">
                  <a:extLst>
                    <a:ext uri="{9D8B030D-6E8A-4147-A177-3AD203B41FA5}">
                      <a16:colId xmlns="" xmlns:a16="http://schemas.microsoft.com/office/drawing/2014/main" val="20002"/>
                    </a:ext>
                  </a:extLst>
                </a:gridCol>
              </a:tblGrid>
              <a:tr h="802291">
                <a:tc>
                  <a:txBody>
                    <a:bodyPr/>
                    <a:lstStyle/>
                    <a:p>
                      <a:pPr marL="68580">
                        <a:spcBef>
                          <a:spcPts val="5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algn="ctr">
                        <a:spcBef>
                          <a:spcPts val="50"/>
                        </a:spcBef>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ASPECTS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8580" algn="ctr">
                        <a:spcBef>
                          <a:spcPts val="50"/>
                        </a:spcBef>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algn="ctr">
                        <a:spcBef>
                          <a:spcPts val="50"/>
                        </a:spcBef>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EXISTING</a:t>
                      </a:r>
                      <a:r>
                        <a:rPr lang="en-US" sz="1800" b="1" spc="-2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SYSTEM</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8580" algn="ctr">
                        <a:spcBef>
                          <a:spcPts val="5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algn="ctr">
                        <a:spcBef>
                          <a:spcPts val="50"/>
                        </a:spcBef>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PROPOSED</a:t>
                      </a:r>
                      <a:r>
                        <a:rPr lang="en-US" sz="1800" b="1"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SYSTEM</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1148788">
                <a:tc>
                  <a:txBody>
                    <a:bodyPr/>
                    <a:lstStyle/>
                    <a:p>
                      <a:pPr marL="66675" algn="ctr">
                        <a:spcBef>
                          <a:spcPts val="45"/>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Smart</a:t>
                      </a:r>
                      <a:r>
                        <a:rPr lang="en-US" sz="1800" b="1"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Payment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marL="68580" marR="63500" algn="just">
                        <a:lnSpc>
                          <a:spcPct val="103000"/>
                        </a:lnSpc>
                        <a:spcBef>
                          <a:spcPts val="2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Reliance</a:t>
                      </a:r>
                      <a:r>
                        <a:rPr lang="en-US" sz="18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18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traditional</a:t>
                      </a:r>
                      <a:r>
                        <a:rPr lang="en-US" sz="1800" spc="-23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payment</a:t>
                      </a:r>
                      <a:r>
                        <a:rPr lang="en-US" sz="18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methods(cash,</a:t>
                      </a:r>
                      <a:r>
                        <a:rPr lang="en-US" sz="1800" spc="-23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card)</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marL="68580" marR="57150">
                        <a:lnSpc>
                          <a:spcPct val="103000"/>
                        </a:lnSpc>
                        <a:spcBef>
                          <a:spcPts val="2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Integration</a:t>
                      </a:r>
                      <a:r>
                        <a:rPr lang="en-US" sz="1800" spc="3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800" spc="6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Li-Fi</a:t>
                      </a:r>
                      <a:r>
                        <a:rPr lang="en-US" sz="1800" spc="5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1800" spc="5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t>
                      </a:r>
                      <a:r>
                        <a:rPr lang="en-US" sz="1800" spc="-23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cure,</a:t>
                      </a:r>
                      <a:r>
                        <a:rPr lang="en-US" sz="1800" spc="-5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high-speed</a:t>
                      </a:r>
                      <a:r>
                        <a:rPr lang="en-US" sz="1800" spc="-5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transactions.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 xmlns:a16="http://schemas.microsoft.com/office/drawing/2014/main" val="10001"/>
                  </a:ext>
                </a:extLst>
              </a:tr>
              <a:tr h="1070884">
                <a:tc>
                  <a:txBody>
                    <a:bodyPr/>
                    <a:lstStyle/>
                    <a:p>
                      <a:pPr marL="66675" algn="ctr">
                        <a:spcBef>
                          <a:spcPts val="60"/>
                        </a:spcBef>
                        <a:spcAft>
                          <a:spcPts val="0"/>
                        </a:spcAft>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Adaptive</a:t>
                      </a:r>
                      <a:r>
                        <a:rPr lang="en-US" sz="1800" b="1" spc="-1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Lighting</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8580" marR="57150">
                        <a:lnSpc>
                          <a:spcPct val="103000"/>
                        </a:lnSpc>
                        <a:spcBef>
                          <a:spcPts val="3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Manual</a:t>
                      </a:r>
                      <a:r>
                        <a:rPr lang="en-US" sz="1800"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control</a:t>
                      </a:r>
                      <a:r>
                        <a:rPr lang="en-US" sz="18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800" spc="1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vehicle</a:t>
                      </a:r>
                      <a:r>
                        <a:rPr lang="en-US" sz="1800" spc="-2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lighting.</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8580" marR="62230">
                        <a:lnSpc>
                          <a:spcPct val="103000"/>
                        </a:lnSpc>
                        <a:spcBef>
                          <a:spcPts val="35"/>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Li-Fi</a:t>
                      </a:r>
                      <a:r>
                        <a:rPr lang="en-US" sz="1800" spc="8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enabled</a:t>
                      </a:r>
                      <a:r>
                        <a:rPr lang="en-US" sz="1800" spc="9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adaptive</a:t>
                      </a:r>
                      <a:r>
                        <a:rPr lang="en-US" sz="1800" spc="8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light-</a:t>
                      </a:r>
                      <a:r>
                        <a:rPr lang="en-US" sz="1800" spc="-23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ing</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enhanced safety.</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1361570">
                <a:tc>
                  <a:txBody>
                    <a:bodyPr/>
                    <a:lstStyle/>
                    <a:p>
                      <a:pPr marL="66675" algn="ctr">
                        <a:spcBef>
                          <a:spcPts val="50"/>
                        </a:spcBef>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Brake</a:t>
                      </a:r>
                      <a:r>
                        <a:rPr lang="en-US" sz="1800" b="1" spc="-2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Automation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marL="68580">
                        <a:lnSpc>
                          <a:spcPct val="103000"/>
                        </a:lnSpc>
                        <a:spcBef>
                          <a:spcPts val="25"/>
                        </a:spcBef>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Limited</a:t>
                      </a:r>
                      <a:r>
                        <a:rPr lang="en-US" sz="18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automation</a:t>
                      </a:r>
                      <a:r>
                        <a:rPr lang="en-US" sz="18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fea-</a:t>
                      </a:r>
                      <a:r>
                        <a:rPr lang="en-US" sz="1800" spc="-23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tures.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marL="68580" marR="62865" algn="just">
                        <a:lnSpc>
                          <a:spcPct val="103000"/>
                        </a:lnSpc>
                        <a:spcBef>
                          <a:spcPts val="25"/>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Li-Fi</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driven</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brake</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automation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imposed </a:t>
                      </a:r>
                      <a:r>
                        <a:rPr lang="en-US" sz="18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responsiveness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1625" y="-5309"/>
            <a:ext cx="9633397" cy="1325563"/>
          </a:xfrm>
        </p:spPr>
        <p:txBody>
          <a:bodyPr>
            <a:normAutofit/>
          </a:bodyPr>
          <a:lstStyle/>
          <a:p>
            <a:r>
              <a:rPr lang="en-US" sz="4000" b="1" dirty="0">
                <a:solidFill>
                  <a:srgbClr val="7030A0"/>
                </a:solidFill>
                <a:latin typeface="Algerian" panose="04020705040A02060702" pitchFamily="82" charset="0"/>
                <a:cs typeface="Times New Roman" panose="02020603050405020304" pitchFamily="18" charset="0"/>
              </a:rPr>
              <a:t>PROPOSED SYSTEM BLOCK DIAGRAM</a:t>
            </a:r>
            <a:endParaRPr lang="en-US" sz="4000" dirty="0">
              <a:solidFill>
                <a:srgbClr val="7030A0"/>
              </a:solidFill>
              <a:latin typeface="Algerian" panose="04020705040A02060702" pitchFamily="82" charset="0"/>
              <a:cs typeface="Times New Roman" panose="02020603050405020304" pitchFamily="18" charset="0"/>
            </a:endParaRPr>
          </a:p>
        </p:txBody>
      </p:sp>
      <p:sp>
        <p:nvSpPr>
          <p:cNvPr id="4" name="Date Placeholder 3"/>
          <p:cNvSpPr>
            <a:spLocks noGrp="1"/>
          </p:cNvSpPr>
          <p:nvPr>
            <p:ph type="dt" sz="half" idx="10"/>
          </p:nvPr>
        </p:nvSpPr>
        <p:spPr>
          <a:xfrm>
            <a:off x="0" y="6492874"/>
            <a:ext cx="2743200" cy="365125"/>
          </a:xfrm>
        </p:spPr>
        <p:txBody>
          <a:bodyPr/>
          <a:lstStyle/>
          <a:p>
            <a:fld id="{79AC4161-1AD6-4BEB-8200-4F159FD93AF0}" type="datetime1">
              <a:rPr lang="en-US" smtClean="0"/>
              <a:t>16-May-24</a:t>
            </a:fld>
            <a:endParaRPr lang="en-US" dirty="0"/>
          </a:p>
        </p:txBody>
      </p:sp>
      <p:sp>
        <p:nvSpPr>
          <p:cNvPr id="33" name="Slide Number Placeholder 32"/>
          <p:cNvSpPr>
            <a:spLocks noGrp="1"/>
          </p:cNvSpPr>
          <p:nvPr>
            <p:ph type="sldNum" sz="quarter" idx="12"/>
          </p:nvPr>
        </p:nvSpPr>
        <p:spPr/>
        <p:txBody>
          <a:bodyPr/>
          <a:lstStyle/>
          <a:p>
            <a:fld id="{217C6D6C-1014-4321-B4D9-35FEB9C03441}" type="slidenum">
              <a:rPr lang="en-US" smtClean="0"/>
              <a:t>9</a:t>
            </a:fld>
            <a:endParaRPr lang="en-US"/>
          </a:p>
        </p:txBody>
      </p:sp>
      <p:pic>
        <p:nvPicPr>
          <p:cNvPr id="3" name="Picture 2"/>
          <p:cNvPicPr>
            <a:picLocks noChangeAspect="1"/>
          </p:cNvPicPr>
          <p:nvPr/>
        </p:nvPicPr>
        <p:blipFill>
          <a:blip r:embed="rId2"/>
          <a:stretch>
            <a:fillRect/>
          </a:stretch>
        </p:blipFill>
        <p:spPr>
          <a:xfrm>
            <a:off x="2318199" y="1208367"/>
            <a:ext cx="7859442" cy="480606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53d9ecc-37d0-4bcc-a117-006fcfaedb4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2629090010ED64ABEFCA487477291E4" ma:contentTypeVersion="7" ma:contentTypeDescription="Create a new document." ma:contentTypeScope="" ma:versionID="168f86a74f38698aa710e579bd8cbe0d">
  <xsd:schema xmlns:xsd="http://www.w3.org/2001/XMLSchema" xmlns:xs="http://www.w3.org/2001/XMLSchema" xmlns:p="http://schemas.microsoft.com/office/2006/metadata/properties" xmlns:ns3="b53d9ecc-37d0-4bcc-a117-006fcfaedb42" xmlns:ns4="e36deb6d-2517-4ba0-ae9a-d1325b2d41ed" targetNamespace="http://schemas.microsoft.com/office/2006/metadata/properties" ma:root="true" ma:fieldsID="8347f2a357eb7f09b3bc983cf03af2a6" ns3:_="" ns4:_="">
    <xsd:import namespace="b53d9ecc-37d0-4bcc-a117-006fcfaedb42"/>
    <xsd:import namespace="e36deb6d-2517-4ba0-ae9a-d1325b2d41e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3d9ecc-37d0-4bcc-a117-006fcfaedb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6deb6d-2517-4ba0-ae9a-d1325b2d41e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329D6D-F1EB-4965-9CCA-CD028383F8B1}">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infopath/2007/PartnerControls"/>
    <ds:schemaRef ds:uri="b53d9ecc-37d0-4bcc-a117-006fcfaedb42"/>
    <ds:schemaRef ds:uri="e36deb6d-2517-4ba0-ae9a-d1325b2d41ed"/>
    <ds:schemaRef ds:uri="http://www.w3.org/XML/1998/namespace"/>
  </ds:schemaRefs>
</ds:datastoreItem>
</file>

<file path=customXml/itemProps2.xml><?xml version="1.0" encoding="utf-8"?>
<ds:datastoreItem xmlns:ds="http://schemas.openxmlformats.org/officeDocument/2006/customXml" ds:itemID="{D0901269-5E2C-41DA-BF06-91914F9EC859}">
  <ds:schemaRefs>
    <ds:schemaRef ds:uri="http://schemas.microsoft.com/office/2006/metadata/contentType"/>
    <ds:schemaRef ds:uri="http://schemas.microsoft.com/office/2006/metadata/properties/metaAttributes"/>
    <ds:schemaRef ds:uri="http://www.w3.org/2000/xmlns/"/>
    <ds:schemaRef ds:uri="http://www.w3.org/2001/XMLSchema"/>
    <ds:schemaRef ds:uri="b53d9ecc-37d0-4bcc-a117-006fcfaedb42"/>
    <ds:schemaRef ds:uri="e36deb6d-2517-4ba0-ae9a-d1325b2d41ed"/>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08A42-1DB9-41EF-B785-9491E178CF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545</TotalTime>
  <Words>2402</Words>
  <Application>Microsoft Office PowerPoint</Application>
  <PresentationFormat>Widescreen</PresentationFormat>
  <Paragraphs>241</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Algerian</vt:lpstr>
      <vt:lpstr>Arial</vt:lpstr>
      <vt:lpstr>Calibri</vt:lpstr>
      <vt:lpstr>Calibri Light</vt:lpstr>
      <vt:lpstr>Times New Roman</vt:lpstr>
      <vt:lpstr>Wingdings</vt:lpstr>
      <vt:lpstr>Office Theme</vt:lpstr>
      <vt:lpstr>PowerPoint Presentation</vt:lpstr>
      <vt:lpstr>      OVERVIEW OF THE PRESENTATION </vt:lpstr>
      <vt:lpstr>                                 INTRODUCTION </vt:lpstr>
      <vt:lpstr>PowerPoint Presentation</vt:lpstr>
      <vt:lpstr>ABSTRACT</vt:lpstr>
      <vt:lpstr>PowerPoint Presentation</vt:lpstr>
      <vt:lpstr>EXISTING SYSTEM</vt:lpstr>
      <vt:lpstr>EXISTING SYSTEM</vt:lpstr>
      <vt:lpstr>PROPOSED SYSTEM BLOCK DIAGRAM</vt:lpstr>
      <vt:lpstr>PowerPoint Presentation</vt:lpstr>
      <vt:lpstr>    PROPOSED SYSTEM  flowchart</vt:lpstr>
      <vt:lpstr>PowerPoint Presentation</vt:lpstr>
      <vt:lpstr>Implementation  strategy contd,..</vt:lpstr>
      <vt:lpstr>PowerPoint Presentation</vt:lpstr>
      <vt:lpstr>HARDWARE IMPLEMENTATION</vt:lpstr>
      <vt:lpstr>PowerPoint Presentation</vt:lpstr>
      <vt:lpstr>HARDWARE OUTPUTS</vt:lpstr>
      <vt:lpstr>OUTPUT DISCUSSION</vt:lpstr>
      <vt:lpstr>CONCLUSION </vt:lpstr>
      <vt:lpstr>FUTURE SCOPES </vt:lpstr>
      <vt:lpstr>List of publications</vt:lpstr>
      <vt:lpstr>contest exposure</vt:lpstr>
      <vt:lpstr>REFERENCEs </vt:lpstr>
      <vt:lpstr>REFERENCEs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ABINAYA P</dc:creator>
  <cp:lastModifiedBy>The Best</cp:lastModifiedBy>
  <cp:revision>215</cp:revision>
  <dcterms:created xsi:type="dcterms:W3CDTF">2020-02-17T09:02:00Z</dcterms:created>
  <dcterms:modified xsi:type="dcterms:W3CDTF">2024-05-16T08:56:44Z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0x01010032629090010ED64ABEFCA487477291E4</vt:lpwstr>
  </property>
  <property fmtid="{D5CDD505-2E9C-101B-9397-08002B2CF9AE}" pid="3" name="ICV">
    <vt:lpwstr>98CCA341DEFE47EBA7685912F8B6B69C_12</vt:lpwstr>
  </property>
  <property fmtid="{D5CDD505-2E9C-101B-9397-08002B2CF9AE}" pid="4" name="KSOProductBuildVer">
    <vt:lpwstr>1033-12.2.0.13489</vt:lpwstr>
  </property>
</Properties>
</file>